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321" r:id="rId3"/>
    <p:sldId id="259" r:id="rId4"/>
    <p:sldId id="258" r:id="rId5"/>
    <p:sldId id="278" r:id="rId6"/>
    <p:sldId id="323" r:id="rId7"/>
    <p:sldId id="311" r:id="rId8"/>
    <p:sldId id="325" r:id="rId9"/>
    <p:sldId id="306" r:id="rId10"/>
    <p:sldId id="326" r:id="rId11"/>
    <p:sldId id="324" r:id="rId12"/>
    <p:sldId id="305" r:id="rId13"/>
    <p:sldId id="327" r:id="rId14"/>
    <p:sldId id="257" r:id="rId15"/>
    <p:sldId id="269" r:id="rId16"/>
    <p:sldId id="328" r:id="rId17"/>
    <p:sldId id="263" r:id="rId18"/>
    <p:sldId id="264" r:id="rId19"/>
    <p:sldId id="265" r:id="rId20"/>
    <p:sldId id="308" r:id="rId21"/>
    <p:sldId id="313" r:id="rId22"/>
    <p:sldId id="314" r:id="rId23"/>
    <p:sldId id="322" r:id="rId24"/>
    <p:sldId id="286" r:id="rId25"/>
    <p:sldId id="295" r:id="rId26"/>
    <p:sldId id="299" r:id="rId27"/>
    <p:sldId id="298" r:id="rId28"/>
    <p:sldId id="287" r:id="rId29"/>
    <p:sldId id="288" r:id="rId30"/>
    <p:sldId id="289" r:id="rId31"/>
    <p:sldId id="290" r:id="rId32"/>
    <p:sldId id="292" r:id="rId33"/>
    <p:sldId id="291" r:id="rId34"/>
    <p:sldId id="293" r:id="rId35"/>
    <p:sldId id="315" r:id="rId36"/>
    <p:sldId id="316" r:id="rId37"/>
    <p:sldId id="329" r:id="rId38"/>
    <p:sldId id="280" r:id="rId39"/>
    <p:sldId id="281" r:id="rId40"/>
    <p:sldId id="283" r:id="rId41"/>
    <p:sldId id="285" r:id="rId42"/>
    <p:sldId id="268" r:id="rId43"/>
    <p:sldId id="271" r:id="rId44"/>
    <p:sldId id="274" r:id="rId45"/>
    <p:sldId id="272" r:id="rId46"/>
    <p:sldId id="260" r:id="rId47"/>
    <p:sldId id="266" r:id="rId48"/>
    <p:sldId id="276" r:id="rId49"/>
    <p:sldId id="275" r:id="rId50"/>
    <p:sldId id="312" r:id="rId51"/>
    <p:sldId id="277" r:id="rId52"/>
    <p:sldId id="320" r:id="rId53"/>
    <p:sldId id="319" r:id="rId54"/>
    <p:sldId id="296" r:id="rId55"/>
    <p:sldId id="310"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192" autoAdjust="0"/>
  </p:normalViewPr>
  <p:slideViewPr>
    <p:cSldViewPr showGuides="1">
      <p:cViewPr varScale="1">
        <p:scale>
          <a:sx n="58" d="100"/>
          <a:sy n="58" d="100"/>
        </p:scale>
        <p:origin x="-1632"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D863CF-0D5C-4308-B09E-AFAAE93BD7A9}" type="datetimeFigureOut">
              <a:rPr lang="en-US" smtClean="0"/>
              <a:t>3/21/2017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94F04D-6F15-4833-9B18-DF092FFB46F4}" type="slidenum">
              <a:rPr lang="en-US" smtClean="0"/>
              <a:t>‹#›</a:t>
            </a:fld>
            <a:endParaRPr lang="en-US"/>
          </a:p>
        </p:txBody>
      </p:sp>
    </p:spTree>
    <p:extLst>
      <p:ext uri="{BB962C8B-B14F-4D97-AF65-F5344CB8AC3E}">
        <p14:creationId xmlns:p14="http://schemas.microsoft.com/office/powerpoint/2010/main" val="3597865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a:t>
            </a:r>
            <a:r>
              <a:rPr lang="en-US" baseline="0" dirty="0" smtClean="0"/>
              <a:t> research that motivated the Long Bay 2012 filed program includes the work by Ryan and Yoder (1996). They analyzed 7 years of satellite images, carving the data into bins along the slope (40m to 200m). Here, I’ve indicated their bin numbers that fall in Long Bay (11-13).</a:t>
            </a:r>
            <a:endParaRPr lang="en-US" dirty="0"/>
          </a:p>
        </p:txBody>
      </p:sp>
      <p:sp>
        <p:nvSpPr>
          <p:cNvPr id="4" name="Slide Number Placeholder 3"/>
          <p:cNvSpPr>
            <a:spLocks noGrp="1"/>
          </p:cNvSpPr>
          <p:nvPr>
            <p:ph type="sldNum" sz="quarter" idx="10"/>
          </p:nvPr>
        </p:nvSpPr>
        <p:spPr/>
        <p:txBody>
          <a:bodyPr/>
          <a:lstStyle/>
          <a:p>
            <a:fld id="{A4B228D7-A3A9-4CCF-8D02-0350D7FD1633}"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047517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94F04D-6F15-4833-9B18-DF092FFB46F4}" type="slidenum">
              <a:rPr lang="en-US" smtClean="0"/>
              <a:t>12</a:t>
            </a:fld>
            <a:endParaRPr lang="en-US"/>
          </a:p>
        </p:txBody>
      </p:sp>
    </p:spTree>
    <p:extLst>
      <p:ext uri="{BB962C8B-B14F-4D97-AF65-F5344CB8AC3E}">
        <p14:creationId xmlns:p14="http://schemas.microsoft.com/office/powerpoint/2010/main" val="686570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a:t>
            </a:r>
            <a:r>
              <a:rPr lang="en-US" baseline="0" dirty="0" smtClean="0"/>
              <a:t>may be a little forced and artificial, but when organizing all of this, I’ve tried to highlight some processes that bring nutrient-rich water up to the surface and other processes that then transport the upwelled water further shoreward. Regarding shoreward transport, I’ll focus more on Ekman flow and internal waves here.</a:t>
            </a:r>
            <a:endParaRPr lang="en-US" dirty="0" smtClean="0"/>
          </a:p>
          <a:p>
            <a:endParaRPr lang="en-US" dirty="0"/>
          </a:p>
        </p:txBody>
      </p:sp>
      <p:sp>
        <p:nvSpPr>
          <p:cNvPr id="4" name="Slide Number Placeholder 3"/>
          <p:cNvSpPr>
            <a:spLocks noGrp="1"/>
          </p:cNvSpPr>
          <p:nvPr>
            <p:ph type="sldNum" sz="quarter" idx="10"/>
          </p:nvPr>
        </p:nvSpPr>
        <p:spPr/>
        <p:txBody>
          <a:bodyPr/>
          <a:lstStyle/>
          <a:p>
            <a:fld id="{0494F04D-6F15-4833-9B18-DF092FFB46F4}" type="slidenum">
              <a:rPr lang="en-US" smtClean="0"/>
              <a:t>13</a:t>
            </a:fld>
            <a:endParaRPr lang="en-US"/>
          </a:p>
        </p:txBody>
      </p:sp>
    </p:spTree>
    <p:extLst>
      <p:ext uri="{BB962C8B-B14F-4D97-AF65-F5344CB8AC3E}">
        <p14:creationId xmlns:p14="http://schemas.microsoft.com/office/powerpoint/2010/main" val="686570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Really</a:t>
            </a:r>
            <a:r>
              <a:rPr lang="en-US" baseline="0" dirty="0" smtClean="0"/>
              <a:t> a 2-D picture of Ekman flow</a:t>
            </a:r>
            <a:r>
              <a:rPr lang="en-US" baseline="0" dirty="0" smtClean="0"/>
              <a:t>. It is interesting to note that </a:t>
            </a:r>
            <a:r>
              <a:rPr lang="en-US" baseline="0" dirty="0" err="1" smtClean="0"/>
              <a:t>Oey</a:t>
            </a:r>
            <a:r>
              <a:rPr lang="en-US" baseline="0" dirty="0" smtClean="0"/>
              <a:t> et al. (1987) did not have </a:t>
            </a:r>
            <a:r>
              <a:rPr lang="en-US" sz="1200" kern="1200" dirty="0" smtClean="0">
                <a:solidFill>
                  <a:schemeClr val="tx1"/>
                </a:solidFill>
                <a:effectLst/>
                <a:latin typeface="+mn-lt"/>
                <a:ea typeface="+mn-ea"/>
                <a:cs typeface="+mn-cs"/>
              </a:rPr>
              <a:t>evidence of increased nitrate in the shoreward Ekman flow. In a related GALE paper, Atkinson et al.</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1996) did find a “weak relation between amounts or concentrations of nitrate and wind stress.”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0494F04D-6F15-4833-9B18-DF092FFB46F4}" type="slidenum">
              <a:rPr lang="en-US" smtClean="0"/>
              <a:t>14</a:t>
            </a:fld>
            <a:endParaRPr lang="en-US"/>
          </a:p>
        </p:txBody>
      </p:sp>
    </p:spTree>
    <p:extLst>
      <p:ext uri="{BB962C8B-B14F-4D97-AF65-F5344CB8AC3E}">
        <p14:creationId xmlns:p14="http://schemas.microsoft.com/office/powerpoint/2010/main" val="4069797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 3.19</a:t>
            </a:r>
            <a:r>
              <a:rPr lang="en-US" baseline="0" dirty="0" smtClean="0"/>
              <a:t> from Vlasenko</a:t>
            </a:r>
            <a:endParaRPr lang="en-US" dirty="0"/>
          </a:p>
        </p:txBody>
      </p:sp>
      <p:sp>
        <p:nvSpPr>
          <p:cNvPr id="4" name="Slide Number Placeholder 3"/>
          <p:cNvSpPr>
            <a:spLocks noGrp="1"/>
          </p:cNvSpPr>
          <p:nvPr>
            <p:ph type="sldNum" sz="quarter" idx="10"/>
          </p:nvPr>
        </p:nvSpPr>
        <p:spPr/>
        <p:txBody>
          <a:bodyPr/>
          <a:lstStyle/>
          <a:p>
            <a:fld id="{0494F04D-6F15-4833-9B18-DF092FFB46F4}" type="slidenum">
              <a:rPr lang="en-US" smtClean="0"/>
              <a:t>15</a:t>
            </a:fld>
            <a:endParaRPr lang="en-US"/>
          </a:p>
        </p:txBody>
      </p:sp>
    </p:spTree>
    <p:extLst>
      <p:ext uri="{BB962C8B-B14F-4D97-AF65-F5344CB8AC3E}">
        <p14:creationId xmlns:p14="http://schemas.microsoft.com/office/powerpoint/2010/main" val="1770479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94F04D-6F15-4833-9B18-DF092FFB46F4}" type="slidenum">
              <a:rPr lang="en-US" smtClean="0"/>
              <a:t>16</a:t>
            </a:fld>
            <a:endParaRPr lang="en-US"/>
          </a:p>
        </p:txBody>
      </p:sp>
    </p:spTree>
    <p:extLst>
      <p:ext uri="{BB962C8B-B14F-4D97-AF65-F5344CB8AC3E}">
        <p14:creationId xmlns:p14="http://schemas.microsoft.com/office/powerpoint/2010/main" val="686570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Indicate sensors per platform. Indicate where gliders went (or were supposed to go).</a:t>
            </a:r>
            <a:r>
              <a:rPr lang="en-US" baseline="0" dirty="0" smtClean="0"/>
              <a:t> Indicate where Acrobat went.</a:t>
            </a:r>
            <a:endParaRPr lang="en-US" dirty="0"/>
          </a:p>
        </p:txBody>
      </p:sp>
      <p:sp>
        <p:nvSpPr>
          <p:cNvPr id="4" name="Slide Number Placeholder 3"/>
          <p:cNvSpPr>
            <a:spLocks noGrp="1"/>
          </p:cNvSpPr>
          <p:nvPr>
            <p:ph type="sldNum" sz="quarter" idx="10"/>
          </p:nvPr>
        </p:nvSpPr>
        <p:spPr/>
        <p:txBody>
          <a:bodyPr/>
          <a:lstStyle/>
          <a:p>
            <a:fld id="{A4B228D7-A3A9-4CCF-8D02-0350D7FD1633}" type="slidenum">
              <a:rPr lang="en-US" smtClean="0"/>
              <a:t>18</a:t>
            </a:fld>
            <a:endParaRPr lang="en-US"/>
          </a:p>
        </p:txBody>
      </p:sp>
    </p:spTree>
    <p:extLst>
      <p:ext uri="{BB962C8B-B14F-4D97-AF65-F5344CB8AC3E}">
        <p14:creationId xmlns:p14="http://schemas.microsoft.com/office/powerpoint/2010/main" val="1047517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Indicate depth of each mooring. Indicate what the slope is on south transect. Point out that transect</a:t>
            </a:r>
            <a:r>
              <a:rPr lang="en-US" baseline="0" dirty="0" smtClean="0"/>
              <a:t> views of measured fields will show distance from LB1.</a:t>
            </a:r>
            <a:endParaRPr lang="en-US" dirty="0"/>
          </a:p>
        </p:txBody>
      </p:sp>
      <p:sp>
        <p:nvSpPr>
          <p:cNvPr id="4" name="Slide Number Placeholder 3"/>
          <p:cNvSpPr>
            <a:spLocks noGrp="1"/>
          </p:cNvSpPr>
          <p:nvPr>
            <p:ph type="sldNum" sz="quarter" idx="10"/>
          </p:nvPr>
        </p:nvSpPr>
        <p:spPr/>
        <p:txBody>
          <a:bodyPr/>
          <a:lstStyle/>
          <a:p>
            <a:fld id="{A4B228D7-A3A9-4CCF-8D02-0350D7FD1633}" type="slidenum">
              <a:rPr lang="en-US" smtClean="0"/>
              <a:t>19</a:t>
            </a:fld>
            <a:endParaRPr lang="en-US"/>
          </a:p>
        </p:txBody>
      </p:sp>
    </p:spTree>
    <p:extLst>
      <p:ext uri="{BB962C8B-B14F-4D97-AF65-F5344CB8AC3E}">
        <p14:creationId xmlns:p14="http://schemas.microsoft.com/office/powerpoint/2010/main" val="1047517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94F04D-6F15-4833-9B18-DF092FFB46F4}" type="slidenum">
              <a:rPr lang="en-US" smtClean="0"/>
              <a:t>23</a:t>
            </a:fld>
            <a:endParaRPr lang="en-US"/>
          </a:p>
        </p:txBody>
      </p:sp>
    </p:spTree>
    <p:extLst>
      <p:ext uri="{BB962C8B-B14F-4D97-AF65-F5344CB8AC3E}">
        <p14:creationId xmlns:p14="http://schemas.microsoft.com/office/powerpoint/2010/main" val="686570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B228D7-A3A9-4CCF-8D02-0350D7FD1633}" type="slidenum">
              <a:rPr lang="en-US" smtClean="0"/>
              <a:t>24</a:t>
            </a:fld>
            <a:endParaRPr lang="en-US"/>
          </a:p>
        </p:txBody>
      </p:sp>
    </p:spTree>
    <p:extLst>
      <p:ext uri="{BB962C8B-B14F-4D97-AF65-F5344CB8AC3E}">
        <p14:creationId xmlns:p14="http://schemas.microsoft.com/office/powerpoint/2010/main" val="1047517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dashed line shows the average position of the Gulf Stream front (Miller, 1994). Also shown are the 100m and 600m isobaths.</a:t>
            </a:r>
          </a:p>
          <a:p>
            <a:endParaRPr lang="en-US" dirty="0"/>
          </a:p>
        </p:txBody>
      </p:sp>
      <p:sp>
        <p:nvSpPr>
          <p:cNvPr id="4" name="Slide Number Placeholder 3"/>
          <p:cNvSpPr>
            <a:spLocks noGrp="1"/>
          </p:cNvSpPr>
          <p:nvPr>
            <p:ph type="sldNum" sz="quarter" idx="10"/>
          </p:nvPr>
        </p:nvSpPr>
        <p:spPr/>
        <p:txBody>
          <a:bodyPr/>
          <a:lstStyle/>
          <a:p>
            <a:fld id="{0494F04D-6F15-4833-9B18-DF092FFB46F4}" type="slidenum">
              <a:rPr lang="en-US" smtClean="0"/>
              <a:t>25</a:t>
            </a:fld>
            <a:endParaRPr lang="en-US"/>
          </a:p>
        </p:txBody>
      </p:sp>
    </p:spTree>
    <p:extLst>
      <p:ext uri="{BB962C8B-B14F-4D97-AF65-F5344CB8AC3E}">
        <p14:creationId xmlns:p14="http://schemas.microsoft.com/office/powerpoint/2010/main" val="30547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They found high</a:t>
            </a:r>
            <a:r>
              <a:rPr lang="en-US" baseline="0" dirty="0" smtClean="0"/>
              <a:t> wintertime productivity (as measured by surface </a:t>
            </a:r>
            <a:r>
              <a:rPr lang="en-US" baseline="0" dirty="0" err="1" smtClean="0"/>
              <a:t>Chl</a:t>
            </a:r>
            <a:r>
              <a:rPr lang="en-US" baseline="0" dirty="0" smtClean="0"/>
              <a:t>-a from November through April) in several bins downstream of the Charleston bump, including the bins that fall in Long Bay. </a:t>
            </a:r>
            <a:r>
              <a:rPr lang="en-US" dirty="0" smtClean="0"/>
              <a:t>So,</a:t>
            </a:r>
            <a:r>
              <a:rPr lang="en-US" baseline="0" dirty="0" smtClean="0"/>
              <a:t> the interesting question is: why is there high wintertime productivity off of Long Bay? </a:t>
            </a:r>
            <a:endParaRPr lang="en-US" dirty="0" smtClean="0"/>
          </a:p>
          <a:p>
            <a:endParaRPr lang="en-US" dirty="0"/>
          </a:p>
        </p:txBody>
      </p:sp>
      <p:sp>
        <p:nvSpPr>
          <p:cNvPr id="4" name="Slide Number Placeholder 3"/>
          <p:cNvSpPr>
            <a:spLocks noGrp="1"/>
          </p:cNvSpPr>
          <p:nvPr>
            <p:ph type="sldNum" sz="quarter" idx="10"/>
          </p:nvPr>
        </p:nvSpPr>
        <p:spPr/>
        <p:txBody>
          <a:bodyPr/>
          <a:lstStyle/>
          <a:p>
            <a:fld id="{A4B228D7-A3A9-4CCF-8D02-0350D7FD1633}"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047517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Reminiscent of Ryan and Yoder’s 700km band, driven</a:t>
            </a:r>
            <a:r>
              <a:rPr lang="en-US" baseline="0" dirty="0" smtClean="0"/>
              <a:t> either by wind or tidal forcing.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494F04D-6F15-4833-9B18-DF092FFB46F4}" type="slidenum">
              <a:rPr lang="en-US" smtClean="0"/>
              <a:t>26</a:t>
            </a:fld>
            <a:endParaRPr lang="en-US"/>
          </a:p>
        </p:txBody>
      </p:sp>
    </p:spTree>
    <p:extLst>
      <p:ext uri="{BB962C8B-B14F-4D97-AF65-F5344CB8AC3E}">
        <p14:creationId xmlns:p14="http://schemas.microsoft.com/office/powerpoint/2010/main" val="484586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example…e.g. after segmenting </a:t>
            </a:r>
            <a:r>
              <a:rPr lang="en-US" dirty="0" err="1" smtClean="0"/>
              <a:t>Chl</a:t>
            </a:r>
            <a:r>
              <a:rPr lang="en-US" dirty="0" smtClean="0"/>
              <a:t> into “Large” and “Small”, can see</a:t>
            </a:r>
            <a:r>
              <a:rPr lang="en-US" baseline="0" dirty="0" smtClean="0"/>
              <a:t> water properties, so this is a tool I’ll be using to try to figure out the distribution of </a:t>
            </a:r>
            <a:r>
              <a:rPr lang="en-US" baseline="0" dirty="0" err="1" smtClean="0"/>
              <a:t>Chl</a:t>
            </a:r>
            <a:r>
              <a:rPr lang="en-US" baseline="0" dirty="0" smtClean="0"/>
              <a:t>-a.</a:t>
            </a:r>
            <a:endParaRPr lang="en-US" dirty="0"/>
          </a:p>
        </p:txBody>
      </p:sp>
      <p:sp>
        <p:nvSpPr>
          <p:cNvPr id="4" name="Slide Number Placeholder 3"/>
          <p:cNvSpPr>
            <a:spLocks noGrp="1"/>
          </p:cNvSpPr>
          <p:nvPr>
            <p:ph type="sldNum" sz="quarter" idx="10"/>
          </p:nvPr>
        </p:nvSpPr>
        <p:spPr/>
        <p:txBody>
          <a:bodyPr/>
          <a:lstStyle/>
          <a:p>
            <a:fld id="{0494F04D-6F15-4833-9B18-DF092FFB46F4}" type="slidenum">
              <a:rPr lang="en-US" smtClean="0"/>
              <a:t>36</a:t>
            </a:fld>
            <a:endParaRPr lang="en-US"/>
          </a:p>
        </p:txBody>
      </p:sp>
    </p:spTree>
    <p:extLst>
      <p:ext uri="{BB962C8B-B14F-4D97-AF65-F5344CB8AC3E}">
        <p14:creationId xmlns:p14="http://schemas.microsoft.com/office/powerpoint/2010/main" val="911731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B228D7-A3A9-4CCF-8D02-0350D7FD1633}" type="slidenum">
              <a:rPr lang="en-US" smtClean="0"/>
              <a:t>37</a:t>
            </a:fld>
            <a:endParaRPr lang="en-US"/>
          </a:p>
        </p:txBody>
      </p:sp>
    </p:spTree>
    <p:extLst>
      <p:ext uri="{BB962C8B-B14F-4D97-AF65-F5344CB8AC3E}">
        <p14:creationId xmlns:p14="http://schemas.microsoft.com/office/powerpoint/2010/main" val="10475173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94F04D-6F15-4833-9B18-DF092FFB46F4}" type="slidenum">
              <a:rPr lang="en-US" smtClean="0"/>
              <a:t>42</a:t>
            </a:fld>
            <a:endParaRPr lang="en-US"/>
          </a:p>
        </p:txBody>
      </p:sp>
    </p:spTree>
    <p:extLst>
      <p:ext uri="{BB962C8B-B14F-4D97-AF65-F5344CB8AC3E}">
        <p14:creationId xmlns:p14="http://schemas.microsoft.com/office/powerpoint/2010/main" val="861929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Should we use </a:t>
            </a:r>
            <a:r>
              <a:rPr lang="en-US" baseline="0" dirty="0" err="1" smtClean="0"/>
              <a:t>detided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494F04D-6F15-4833-9B18-DF092FFB46F4}" type="slidenum">
              <a:rPr lang="en-US" smtClean="0"/>
              <a:t>43</a:t>
            </a:fld>
            <a:endParaRPr lang="en-US"/>
          </a:p>
        </p:txBody>
      </p:sp>
    </p:spTree>
    <p:extLst>
      <p:ext uri="{BB962C8B-B14F-4D97-AF65-F5344CB8AC3E}">
        <p14:creationId xmlns:p14="http://schemas.microsoft.com/office/powerpoint/2010/main" val="1813568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going back to this view before we look at satellite view of J1</a:t>
            </a:r>
            <a:endParaRPr lang="en-US" dirty="0"/>
          </a:p>
        </p:txBody>
      </p:sp>
      <p:sp>
        <p:nvSpPr>
          <p:cNvPr id="4" name="Slide Number Placeholder 3"/>
          <p:cNvSpPr>
            <a:spLocks noGrp="1"/>
          </p:cNvSpPr>
          <p:nvPr>
            <p:ph type="sldNum" sz="quarter" idx="10"/>
          </p:nvPr>
        </p:nvSpPr>
        <p:spPr/>
        <p:txBody>
          <a:bodyPr/>
          <a:lstStyle/>
          <a:p>
            <a:fld id="{0494F04D-6F15-4833-9B18-DF092FFB46F4}" type="slidenum">
              <a:rPr lang="en-US" smtClean="0"/>
              <a:t>44</a:t>
            </a:fld>
            <a:endParaRPr lang="en-US"/>
          </a:p>
        </p:txBody>
      </p:sp>
    </p:spTree>
    <p:extLst>
      <p:ext uri="{BB962C8B-B14F-4D97-AF65-F5344CB8AC3E}">
        <p14:creationId xmlns:p14="http://schemas.microsoft.com/office/powerpoint/2010/main" val="8619294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See jet from J1 time period going</a:t>
            </a:r>
            <a:r>
              <a:rPr lang="en-US" baseline="0" dirty="0" smtClean="0"/>
              <a:t> across our mooring array. </a:t>
            </a:r>
            <a:r>
              <a:rPr lang="en-US" sz="1200" kern="1200" dirty="0" smtClean="0">
                <a:solidFill>
                  <a:schemeClr val="tx1"/>
                </a:solidFill>
                <a:effectLst/>
                <a:latin typeface="+mn-lt"/>
                <a:ea typeface="+mn-ea"/>
                <a:cs typeface="+mn-cs"/>
              </a:rPr>
              <a:t>The dashed line shows the average position of the Gulf Stream front (Miller, 1994). Also shown are the 100m and 600m isobaths.</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0494F04D-6F15-4833-9B18-DF092FFB46F4}" type="slidenum">
              <a:rPr lang="en-US" smtClean="0"/>
              <a:t>45</a:t>
            </a:fld>
            <a:endParaRPr lang="en-US"/>
          </a:p>
        </p:txBody>
      </p:sp>
    </p:spTree>
    <p:extLst>
      <p:ext uri="{BB962C8B-B14F-4D97-AF65-F5344CB8AC3E}">
        <p14:creationId xmlns:p14="http://schemas.microsoft.com/office/powerpoint/2010/main" val="684083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OA combining glider and savannah data shows mass field</a:t>
            </a:r>
            <a:r>
              <a:rPr lang="en-US" baseline="0" dirty="0" smtClean="0"/>
              <a:t> like “summer front” when the jet is present (during J1). J2 and “Late March” would be similar. Go over thermal wind equations, esp. in this case.</a:t>
            </a:r>
            <a:endParaRPr lang="en-US" dirty="0"/>
          </a:p>
        </p:txBody>
      </p:sp>
      <p:sp>
        <p:nvSpPr>
          <p:cNvPr id="4" name="Slide Number Placeholder 3"/>
          <p:cNvSpPr>
            <a:spLocks noGrp="1"/>
          </p:cNvSpPr>
          <p:nvPr>
            <p:ph type="sldNum" sz="quarter" idx="10"/>
          </p:nvPr>
        </p:nvSpPr>
        <p:spPr/>
        <p:txBody>
          <a:bodyPr/>
          <a:lstStyle/>
          <a:p>
            <a:fld id="{0494F04D-6F15-4833-9B18-DF092FFB46F4}" type="slidenum">
              <a:rPr lang="en-US" smtClean="0"/>
              <a:t>46</a:t>
            </a:fld>
            <a:endParaRPr lang="en-US"/>
          </a:p>
        </p:txBody>
      </p:sp>
    </p:spTree>
    <p:extLst>
      <p:ext uri="{BB962C8B-B14F-4D97-AF65-F5344CB8AC3E}">
        <p14:creationId xmlns:p14="http://schemas.microsoft.com/office/powerpoint/2010/main" val="960745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High-frequency oscillations seen in temperature at 20m over LB1 (from thermistor chain) during J2 and 2</a:t>
            </a:r>
            <a:r>
              <a:rPr lang="en-US" baseline="30000" dirty="0" smtClean="0"/>
              <a:t>nd</a:t>
            </a:r>
            <a:r>
              <a:rPr lang="en-US" dirty="0" smtClean="0"/>
              <a:t> half of March. </a:t>
            </a:r>
            <a:endParaRPr lang="en-US" dirty="0"/>
          </a:p>
        </p:txBody>
      </p:sp>
      <p:sp>
        <p:nvSpPr>
          <p:cNvPr id="4" name="Slide Number Placeholder 3"/>
          <p:cNvSpPr>
            <a:spLocks noGrp="1"/>
          </p:cNvSpPr>
          <p:nvPr>
            <p:ph type="sldNum" sz="quarter" idx="10"/>
          </p:nvPr>
        </p:nvSpPr>
        <p:spPr/>
        <p:txBody>
          <a:bodyPr/>
          <a:lstStyle/>
          <a:p>
            <a:fld id="{0494F04D-6F15-4833-9B18-DF092FFB46F4}" type="slidenum">
              <a:rPr lang="en-US" smtClean="0"/>
              <a:t>47</a:t>
            </a:fld>
            <a:endParaRPr lang="en-US"/>
          </a:p>
        </p:txBody>
      </p:sp>
    </p:spTree>
    <p:extLst>
      <p:ext uri="{BB962C8B-B14F-4D97-AF65-F5344CB8AC3E}">
        <p14:creationId xmlns:p14="http://schemas.microsoft.com/office/powerpoint/2010/main" val="40217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that internal waves are present throughout the duration</a:t>
            </a:r>
            <a:r>
              <a:rPr lang="en-US" baseline="0" dirty="0" smtClean="0"/>
              <a:t> of the field program—not just during J2 and “Late March” The point is that they are always there, but the “summer front” configuration allows them to propagate shoreward.</a:t>
            </a:r>
            <a:endParaRPr lang="en-US" dirty="0"/>
          </a:p>
        </p:txBody>
      </p:sp>
      <p:sp>
        <p:nvSpPr>
          <p:cNvPr id="4" name="Slide Number Placeholder 3"/>
          <p:cNvSpPr>
            <a:spLocks noGrp="1"/>
          </p:cNvSpPr>
          <p:nvPr>
            <p:ph type="sldNum" sz="quarter" idx="10"/>
          </p:nvPr>
        </p:nvSpPr>
        <p:spPr/>
        <p:txBody>
          <a:bodyPr/>
          <a:lstStyle/>
          <a:p>
            <a:fld id="{0494F04D-6F15-4833-9B18-DF092FFB46F4}" type="slidenum">
              <a:rPr lang="en-US" smtClean="0"/>
              <a:t>48</a:t>
            </a:fld>
            <a:endParaRPr lang="en-US"/>
          </a:p>
        </p:txBody>
      </p:sp>
    </p:spTree>
    <p:extLst>
      <p:ext uri="{BB962C8B-B14F-4D97-AF65-F5344CB8AC3E}">
        <p14:creationId xmlns:p14="http://schemas.microsoft.com/office/powerpoint/2010/main" val="654598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94F04D-6F15-4833-9B18-DF092FFB46F4}" type="slidenum">
              <a:rPr lang="en-US" smtClean="0"/>
              <a:t>5</a:t>
            </a:fld>
            <a:endParaRPr lang="en-US"/>
          </a:p>
        </p:txBody>
      </p:sp>
    </p:spTree>
    <p:extLst>
      <p:ext uri="{BB962C8B-B14F-4D97-AF65-F5344CB8AC3E}">
        <p14:creationId xmlns:p14="http://schemas.microsoft.com/office/powerpoint/2010/main" val="36797181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Zoom in on Feb 4 to Feb 5</a:t>
            </a:r>
            <a:r>
              <a:rPr lang="en-US" baseline="0" dirty="0" smtClean="0"/>
              <a:t> to see the timing of the internal wave packets relative to the tide.</a:t>
            </a:r>
            <a:endParaRPr lang="en-US" dirty="0"/>
          </a:p>
        </p:txBody>
      </p:sp>
      <p:sp>
        <p:nvSpPr>
          <p:cNvPr id="4" name="Slide Number Placeholder 3"/>
          <p:cNvSpPr>
            <a:spLocks noGrp="1"/>
          </p:cNvSpPr>
          <p:nvPr>
            <p:ph type="sldNum" sz="quarter" idx="10"/>
          </p:nvPr>
        </p:nvSpPr>
        <p:spPr/>
        <p:txBody>
          <a:bodyPr/>
          <a:lstStyle/>
          <a:p>
            <a:fld id="{0494F04D-6F15-4833-9B18-DF092FFB46F4}" type="slidenum">
              <a:rPr lang="en-US" smtClean="0"/>
              <a:t>49</a:t>
            </a:fld>
            <a:endParaRPr lang="en-US"/>
          </a:p>
        </p:txBody>
      </p:sp>
    </p:spTree>
    <p:extLst>
      <p:ext uri="{BB962C8B-B14F-4D97-AF65-F5344CB8AC3E}">
        <p14:creationId xmlns:p14="http://schemas.microsoft.com/office/powerpoint/2010/main" val="39652091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High-frequency oscillations seen in temperature at 20m over LB1 (from thermistor chain) during J2 and 2</a:t>
            </a:r>
            <a:r>
              <a:rPr lang="en-US" baseline="30000" dirty="0" smtClean="0"/>
              <a:t>nd</a:t>
            </a:r>
            <a:r>
              <a:rPr lang="en-US" dirty="0" smtClean="0"/>
              <a:t> half of March. Why not in January during J1? Not stratified at LB1. (Maybe</a:t>
            </a:r>
            <a:r>
              <a:rPr lang="en-US" baseline="0" dirty="0" smtClean="0"/>
              <a:t> shelf front was seaward of LB1 at that time…)</a:t>
            </a:r>
            <a:endParaRPr lang="en-US" dirty="0"/>
          </a:p>
        </p:txBody>
      </p:sp>
      <p:sp>
        <p:nvSpPr>
          <p:cNvPr id="4" name="Slide Number Placeholder 3"/>
          <p:cNvSpPr>
            <a:spLocks noGrp="1"/>
          </p:cNvSpPr>
          <p:nvPr>
            <p:ph type="sldNum" sz="quarter" idx="10"/>
          </p:nvPr>
        </p:nvSpPr>
        <p:spPr/>
        <p:txBody>
          <a:bodyPr/>
          <a:lstStyle/>
          <a:p>
            <a:fld id="{0494F04D-6F15-4833-9B18-DF092FFB46F4}" type="slidenum">
              <a:rPr lang="en-US" smtClean="0"/>
              <a:t>50</a:t>
            </a:fld>
            <a:endParaRPr lang="en-US"/>
          </a:p>
        </p:txBody>
      </p:sp>
    </p:spTree>
    <p:extLst>
      <p:ext uri="{BB962C8B-B14F-4D97-AF65-F5344CB8AC3E}">
        <p14:creationId xmlns:p14="http://schemas.microsoft.com/office/powerpoint/2010/main" val="402176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See:</a:t>
            </a:r>
            <a:r>
              <a:rPr lang="en-US" baseline="0" dirty="0" smtClean="0"/>
              <a:t> n</a:t>
            </a:r>
            <a:r>
              <a:rPr lang="en-US" dirty="0" smtClean="0"/>
              <a:t>ot stratified at LB1 in late January, during J1. (Maybe</a:t>
            </a:r>
            <a:r>
              <a:rPr lang="en-US" baseline="0" dirty="0" smtClean="0"/>
              <a:t> shelf front was seaward of LB1 at that time…)</a:t>
            </a:r>
            <a:endParaRPr lang="en-US" dirty="0" smtClean="0"/>
          </a:p>
          <a:p>
            <a:endParaRPr lang="en-US" dirty="0"/>
          </a:p>
        </p:txBody>
      </p:sp>
      <p:sp>
        <p:nvSpPr>
          <p:cNvPr id="4" name="Slide Number Placeholder 3"/>
          <p:cNvSpPr>
            <a:spLocks noGrp="1"/>
          </p:cNvSpPr>
          <p:nvPr>
            <p:ph type="sldNum" sz="quarter" idx="10"/>
          </p:nvPr>
        </p:nvSpPr>
        <p:spPr/>
        <p:txBody>
          <a:bodyPr/>
          <a:lstStyle/>
          <a:p>
            <a:fld id="{0494F04D-6F15-4833-9B18-DF092FFB46F4}" type="slidenum">
              <a:rPr lang="en-US" smtClean="0"/>
              <a:t>51</a:t>
            </a:fld>
            <a:endParaRPr lang="en-US"/>
          </a:p>
        </p:txBody>
      </p:sp>
    </p:spTree>
    <p:extLst>
      <p:ext uri="{BB962C8B-B14F-4D97-AF65-F5344CB8AC3E}">
        <p14:creationId xmlns:p14="http://schemas.microsoft.com/office/powerpoint/2010/main" val="2110460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Challenging because </a:t>
            </a:r>
            <a:r>
              <a:rPr lang="en-US" dirty="0" err="1" smtClean="0"/>
              <a:t>Chl</a:t>
            </a:r>
            <a:r>
              <a:rPr lang="en-US" dirty="0" smtClean="0"/>
              <a:t>-a is being produced/consumed, </a:t>
            </a:r>
            <a:r>
              <a:rPr lang="en-US" dirty="0" err="1" smtClean="0"/>
              <a:t>advected</a:t>
            </a:r>
            <a:r>
              <a:rPr lang="en-US" dirty="0" smtClean="0"/>
              <a:t>, falling to</a:t>
            </a:r>
            <a:r>
              <a:rPr lang="en-US" baseline="0" dirty="0" smtClean="0"/>
              <a:t> bottom, </a:t>
            </a:r>
            <a:r>
              <a:rPr lang="en-US" dirty="0" smtClean="0"/>
              <a:t>kicked-up from bottom (resuspension of sediment)</a:t>
            </a:r>
            <a:endParaRPr lang="en-US" dirty="0"/>
          </a:p>
        </p:txBody>
      </p:sp>
      <p:sp>
        <p:nvSpPr>
          <p:cNvPr id="4" name="Slide Number Placeholder 3"/>
          <p:cNvSpPr>
            <a:spLocks noGrp="1"/>
          </p:cNvSpPr>
          <p:nvPr>
            <p:ph type="sldNum" sz="quarter" idx="10"/>
          </p:nvPr>
        </p:nvSpPr>
        <p:spPr/>
        <p:txBody>
          <a:bodyPr/>
          <a:lstStyle/>
          <a:p>
            <a:fld id="{A4B228D7-A3A9-4CCF-8D02-0350D7FD1633}" type="slidenum">
              <a:rPr lang="en-US" smtClean="0"/>
              <a:t>52</a:t>
            </a:fld>
            <a:endParaRPr lang="en-US"/>
          </a:p>
        </p:txBody>
      </p:sp>
    </p:spTree>
    <p:extLst>
      <p:ext uri="{BB962C8B-B14F-4D97-AF65-F5344CB8AC3E}">
        <p14:creationId xmlns:p14="http://schemas.microsoft.com/office/powerpoint/2010/main" val="10475173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Challenging because </a:t>
            </a:r>
            <a:r>
              <a:rPr lang="en-US" dirty="0" err="1" smtClean="0"/>
              <a:t>Chl</a:t>
            </a:r>
            <a:r>
              <a:rPr lang="en-US" dirty="0" smtClean="0"/>
              <a:t>-a is being produced/consumed, </a:t>
            </a:r>
            <a:r>
              <a:rPr lang="en-US" dirty="0" err="1" smtClean="0"/>
              <a:t>advected</a:t>
            </a:r>
            <a:r>
              <a:rPr lang="en-US" dirty="0" smtClean="0"/>
              <a:t>, falling to</a:t>
            </a:r>
            <a:r>
              <a:rPr lang="en-US" baseline="0" dirty="0" smtClean="0"/>
              <a:t> bottom, </a:t>
            </a:r>
            <a:r>
              <a:rPr lang="en-US" dirty="0" smtClean="0"/>
              <a:t>kicked-up from bottom (resuspension of sediment)</a:t>
            </a:r>
            <a:endParaRPr lang="en-US" dirty="0"/>
          </a:p>
        </p:txBody>
      </p:sp>
      <p:sp>
        <p:nvSpPr>
          <p:cNvPr id="4" name="Slide Number Placeholder 3"/>
          <p:cNvSpPr>
            <a:spLocks noGrp="1"/>
          </p:cNvSpPr>
          <p:nvPr>
            <p:ph type="sldNum" sz="quarter" idx="10"/>
          </p:nvPr>
        </p:nvSpPr>
        <p:spPr/>
        <p:txBody>
          <a:bodyPr/>
          <a:lstStyle/>
          <a:p>
            <a:fld id="{A4B228D7-A3A9-4CCF-8D02-0350D7FD1633}" type="slidenum">
              <a:rPr lang="en-US" smtClean="0"/>
              <a:t>53</a:t>
            </a:fld>
            <a:endParaRPr lang="en-US"/>
          </a:p>
        </p:txBody>
      </p:sp>
    </p:spTree>
    <p:extLst>
      <p:ext uri="{BB962C8B-B14F-4D97-AF65-F5344CB8AC3E}">
        <p14:creationId xmlns:p14="http://schemas.microsoft.com/office/powerpoint/2010/main" val="1047517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describing the Long Bay field program</a:t>
            </a:r>
            <a:r>
              <a:rPr lang="en-US" baseline="0" dirty="0" smtClean="0"/>
              <a:t>, </a:t>
            </a:r>
            <a:r>
              <a:rPr lang="en-US" dirty="0" smtClean="0"/>
              <a:t>I’d</a:t>
            </a:r>
            <a:r>
              <a:rPr lang="en-US" baseline="0" dirty="0" smtClean="0"/>
              <a:t> like to</a:t>
            </a:r>
            <a:r>
              <a:rPr lang="en-US" dirty="0" smtClean="0"/>
              <a:t> provide some more background on this region</a:t>
            </a:r>
            <a:r>
              <a:rPr lang="en-US" baseline="0" dirty="0" smtClean="0"/>
              <a:t> of the SAB from some previous studies. </a:t>
            </a:r>
            <a:endParaRPr lang="en-US" dirty="0"/>
          </a:p>
        </p:txBody>
      </p:sp>
      <p:sp>
        <p:nvSpPr>
          <p:cNvPr id="4" name="Slide Number Placeholder 3"/>
          <p:cNvSpPr>
            <a:spLocks noGrp="1"/>
          </p:cNvSpPr>
          <p:nvPr>
            <p:ph type="sldNum" sz="quarter" idx="10"/>
          </p:nvPr>
        </p:nvSpPr>
        <p:spPr/>
        <p:txBody>
          <a:bodyPr/>
          <a:lstStyle/>
          <a:p>
            <a:fld id="{0494F04D-6F15-4833-9B18-DF092FFB46F4}" type="slidenum">
              <a:rPr lang="en-US" smtClean="0"/>
              <a:t>6</a:t>
            </a:fld>
            <a:endParaRPr lang="en-US"/>
          </a:p>
        </p:txBody>
      </p:sp>
    </p:spTree>
    <p:extLst>
      <p:ext uri="{BB962C8B-B14F-4D97-AF65-F5344CB8AC3E}">
        <p14:creationId xmlns:p14="http://schemas.microsoft.com/office/powerpoint/2010/main" val="3679718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94F04D-6F15-4833-9B18-DF092FFB46F4}" type="slidenum">
              <a:rPr lang="en-US" smtClean="0"/>
              <a:t>7</a:t>
            </a:fld>
            <a:endParaRPr lang="en-US"/>
          </a:p>
        </p:txBody>
      </p:sp>
    </p:spTree>
    <p:extLst>
      <p:ext uri="{BB962C8B-B14F-4D97-AF65-F5344CB8AC3E}">
        <p14:creationId xmlns:p14="http://schemas.microsoft.com/office/powerpoint/2010/main" val="2069648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shallow water cools more than the deeper water, resulting in a horizontal temperature gradient across the shelf in the winter, as seen here in one of the GALE-related studies. Nevertheless, they did see several strong stratification events, due to either wind-driven Ekman flow and/or surface intrusions of buoyant water from Gulf Stream meanders. </a:t>
            </a:r>
            <a:endParaRPr lang="en-US" dirty="0"/>
          </a:p>
        </p:txBody>
      </p:sp>
      <p:sp>
        <p:nvSpPr>
          <p:cNvPr id="4" name="Slide Number Placeholder 3"/>
          <p:cNvSpPr>
            <a:spLocks noGrp="1"/>
          </p:cNvSpPr>
          <p:nvPr>
            <p:ph type="sldNum" sz="quarter" idx="10"/>
          </p:nvPr>
        </p:nvSpPr>
        <p:spPr/>
        <p:txBody>
          <a:bodyPr/>
          <a:lstStyle/>
          <a:p>
            <a:fld id="{0494F04D-6F15-4833-9B18-DF092FFB46F4}" type="slidenum">
              <a:rPr lang="en-US" smtClean="0"/>
              <a:t>8</a:t>
            </a:fld>
            <a:endParaRPr lang="en-US"/>
          </a:p>
        </p:txBody>
      </p:sp>
    </p:spTree>
    <p:extLst>
      <p:ext uri="{BB962C8B-B14F-4D97-AF65-F5344CB8AC3E}">
        <p14:creationId xmlns:p14="http://schemas.microsoft.com/office/powerpoint/2010/main" val="1060863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nice schematic of a frontal eddy, showing a “wrap-around” filament, peeling off from a meander crest. The circulation between the filament and the Gulf Stream itself is cyclonic, causing</a:t>
            </a:r>
            <a:r>
              <a:rPr lang="en-US" baseline="0" dirty="0" smtClean="0"/>
              <a:t> upwelling of nutrient-rich water. Depending </a:t>
            </a:r>
            <a:r>
              <a:rPr lang="en-US" baseline="0" dirty="0" smtClean="0"/>
              <a:t>upon strength of the “wrap-around” flow compared to the rate of propagation of this feature downstream, there may or may not be a net equatorward flow in the filament. </a:t>
            </a:r>
            <a:endParaRPr lang="en-US" dirty="0"/>
          </a:p>
        </p:txBody>
      </p:sp>
      <p:sp>
        <p:nvSpPr>
          <p:cNvPr id="4" name="Slide Number Placeholder 3"/>
          <p:cNvSpPr>
            <a:spLocks noGrp="1"/>
          </p:cNvSpPr>
          <p:nvPr>
            <p:ph type="sldNum" sz="quarter" idx="10"/>
          </p:nvPr>
        </p:nvSpPr>
        <p:spPr/>
        <p:txBody>
          <a:bodyPr/>
          <a:lstStyle/>
          <a:p>
            <a:fld id="{0494F04D-6F15-4833-9B18-DF092FFB46F4}" type="slidenum">
              <a:rPr lang="en-US" smtClean="0"/>
              <a:t>9</a:t>
            </a:fld>
            <a:endParaRPr lang="en-US"/>
          </a:p>
        </p:txBody>
      </p:sp>
    </p:spTree>
    <p:extLst>
      <p:ext uri="{BB962C8B-B14F-4D97-AF65-F5344CB8AC3E}">
        <p14:creationId xmlns:p14="http://schemas.microsoft.com/office/powerpoint/2010/main" val="2506766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Going back to this slide from Ryan and Yoder (1996), they</a:t>
            </a:r>
            <a:r>
              <a:rPr lang="en-US" baseline="0" dirty="0" smtClean="0"/>
              <a:t> are showing the mean position of the Gulf Stream in a dashed line in regions of frontal eddy growth and a solid line in regions of frontal eddy decay. They also indicate the two modes of the Gulf Stream downstream of the Charleston bump. They cite Bane and Brooks (1979) for these features.</a:t>
            </a:r>
            <a:endParaRPr lang="en-US" dirty="0"/>
          </a:p>
        </p:txBody>
      </p:sp>
      <p:sp>
        <p:nvSpPr>
          <p:cNvPr id="4" name="Slide Number Placeholder 3"/>
          <p:cNvSpPr>
            <a:spLocks noGrp="1"/>
          </p:cNvSpPr>
          <p:nvPr>
            <p:ph type="sldNum" sz="quarter" idx="10"/>
          </p:nvPr>
        </p:nvSpPr>
        <p:spPr/>
        <p:txBody>
          <a:bodyPr/>
          <a:lstStyle/>
          <a:p>
            <a:fld id="{A4B228D7-A3A9-4CCF-8D02-0350D7FD1633}"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047517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 would also like to point out that there is upwelling related to meanders even without a wrap-around filament. On the shoreward side, on the way to the meander crest, there is upwelling.</a:t>
            </a:r>
            <a:endParaRPr lang="en-US" dirty="0" smtClean="0"/>
          </a:p>
          <a:p>
            <a:endParaRPr lang="en-US" dirty="0"/>
          </a:p>
        </p:txBody>
      </p:sp>
      <p:sp>
        <p:nvSpPr>
          <p:cNvPr id="4" name="Slide Number Placeholder 3"/>
          <p:cNvSpPr>
            <a:spLocks noGrp="1"/>
          </p:cNvSpPr>
          <p:nvPr>
            <p:ph type="sldNum" sz="quarter" idx="10"/>
          </p:nvPr>
        </p:nvSpPr>
        <p:spPr/>
        <p:txBody>
          <a:bodyPr/>
          <a:lstStyle/>
          <a:p>
            <a:fld id="{0494F04D-6F15-4833-9B18-DF092FFB46F4}" type="slidenum">
              <a:rPr lang="en-US" smtClean="0"/>
              <a:t>11</a:t>
            </a:fld>
            <a:endParaRPr lang="en-US"/>
          </a:p>
        </p:txBody>
      </p:sp>
    </p:spTree>
    <p:extLst>
      <p:ext uri="{BB962C8B-B14F-4D97-AF65-F5344CB8AC3E}">
        <p14:creationId xmlns:p14="http://schemas.microsoft.com/office/powerpoint/2010/main" val="1487472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2944162-DE33-41CC-BF84-FA35AAD660E9}" type="datetimeFigureOut">
              <a:rPr lang="en-US" smtClean="0"/>
              <a:t>3/21/2017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01389-DE73-439C-8BD8-F98AB90307EB}" type="slidenum">
              <a:rPr lang="en-US" smtClean="0"/>
              <a:t>‹#›</a:t>
            </a:fld>
            <a:endParaRPr lang="en-US"/>
          </a:p>
        </p:txBody>
      </p:sp>
    </p:spTree>
    <p:extLst>
      <p:ext uri="{BB962C8B-B14F-4D97-AF65-F5344CB8AC3E}">
        <p14:creationId xmlns:p14="http://schemas.microsoft.com/office/powerpoint/2010/main" val="1038147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944162-DE33-41CC-BF84-FA35AAD660E9}" type="datetimeFigureOut">
              <a:rPr lang="en-US" smtClean="0"/>
              <a:t>3/21/2017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01389-DE73-439C-8BD8-F98AB90307EB}" type="slidenum">
              <a:rPr lang="en-US" smtClean="0"/>
              <a:t>‹#›</a:t>
            </a:fld>
            <a:endParaRPr lang="en-US"/>
          </a:p>
        </p:txBody>
      </p:sp>
    </p:spTree>
    <p:extLst>
      <p:ext uri="{BB962C8B-B14F-4D97-AF65-F5344CB8AC3E}">
        <p14:creationId xmlns:p14="http://schemas.microsoft.com/office/powerpoint/2010/main" val="1213336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944162-DE33-41CC-BF84-FA35AAD660E9}" type="datetimeFigureOut">
              <a:rPr lang="en-US" smtClean="0"/>
              <a:t>3/21/2017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01389-DE73-439C-8BD8-F98AB90307EB}" type="slidenum">
              <a:rPr lang="en-US" smtClean="0"/>
              <a:t>‹#›</a:t>
            </a:fld>
            <a:endParaRPr lang="en-US"/>
          </a:p>
        </p:txBody>
      </p:sp>
    </p:spTree>
    <p:extLst>
      <p:ext uri="{BB962C8B-B14F-4D97-AF65-F5344CB8AC3E}">
        <p14:creationId xmlns:p14="http://schemas.microsoft.com/office/powerpoint/2010/main" val="2539944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944162-DE33-41CC-BF84-FA35AAD660E9}" type="datetimeFigureOut">
              <a:rPr lang="en-US" smtClean="0"/>
              <a:t>3/21/2017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01389-DE73-439C-8BD8-F98AB90307EB}" type="slidenum">
              <a:rPr lang="en-US" smtClean="0"/>
              <a:t>‹#›</a:t>
            </a:fld>
            <a:endParaRPr lang="en-US"/>
          </a:p>
        </p:txBody>
      </p:sp>
    </p:spTree>
    <p:extLst>
      <p:ext uri="{BB962C8B-B14F-4D97-AF65-F5344CB8AC3E}">
        <p14:creationId xmlns:p14="http://schemas.microsoft.com/office/powerpoint/2010/main" val="3710706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944162-DE33-41CC-BF84-FA35AAD660E9}" type="datetimeFigureOut">
              <a:rPr lang="en-US" smtClean="0"/>
              <a:t>3/21/2017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01389-DE73-439C-8BD8-F98AB90307EB}" type="slidenum">
              <a:rPr lang="en-US" smtClean="0"/>
              <a:t>‹#›</a:t>
            </a:fld>
            <a:endParaRPr lang="en-US"/>
          </a:p>
        </p:txBody>
      </p:sp>
    </p:spTree>
    <p:extLst>
      <p:ext uri="{BB962C8B-B14F-4D97-AF65-F5344CB8AC3E}">
        <p14:creationId xmlns:p14="http://schemas.microsoft.com/office/powerpoint/2010/main" val="4133989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2944162-DE33-41CC-BF84-FA35AAD660E9}" type="datetimeFigureOut">
              <a:rPr lang="en-US" smtClean="0"/>
              <a:t>3/21/2017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801389-DE73-439C-8BD8-F98AB90307EB}" type="slidenum">
              <a:rPr lang="en-US" smtClean="0"/>
              <a:t>‹#›</a:t>
            </a:fld>
            <a:endParaRPr lang="en-US"/>
          </a:p>
        </p:txBody>
      </p:sp>
    </p:spTree>
    <p:extLst>
      <p:ext uri="{BB962C8B-B14F-4D97-AF65-F5344CB8AC3E}">
        <p14:creationId xmlns:p14="http://schemas.microsoft.com/office/powerpoint/2010/main" val="2442588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2944162-DE33-41CC-BF84-FA35AAD660E9}" type="datetimeFigureOut">
              <a:rPr lang="en-US" smtClean="0"/>
              <a:t>3/21/2017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801389-DE73-439C-8BD8-F98AB90307EB}" type="slidenum">
              <a:rPr lang="en-US" smtClean="0"/>
              <a:t>‹#›</a:t>
            </a:fld>
            <a:endParaRPr lang="en-US"/>
          </a:p>
        </p:txBody>
      </p:sp>
    </p:spTree>
    <p:extLst>
      <p:ext uri="{BB962C8B-B14F-4D97-AF65-F5344CB8AC3E}">
        <p14:creationId xmlns:p14="http://schemas.microsoft.com/office/powerpoint/2010/main" val="746851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2944162-DE33-41CC-BF84-FA35AAD660E9}" type="datetimeFigureOut">
              <a:rPr lang="en-US" smtClean="0"/>
              <a:t>3/21/2017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801389-DE73-439C-8BD8-F98AB90307EB}" type="slidenum">
              <a:rPr lang="en-US" smtClean="0"/>
              <a:t>‹#›</a:t>
            </a:fld>
            <a:endParaRPr lang="en-US"/>
          </a:p>
        </p:txBody>
      </p:sp>
    </p:spTree>
    <p:extLst>
      <p:ext uri="{BB962C8B-B14F-4D97-AF65-F5344CB8AC3E}">
        <p14:creationId xmlns:p14="http://schemas.microsoft.com/office/powerpoint/2010/main" val="3714836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944162-DE33-41CC-BF84-FA35AAD660E9}" type="datetimeFigureOut">
              <a:rPr lang="en-US" smtClean="0"/>
              <a:t>3/21/2017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801389-DE73-439C-8BD8-F98AB90307EB}" type="slidenum">
              <a:rPr lang="en-US" smtClean="0"/>
              <a:t>‹#›</a:t>
            </a:fld>
            <a:endParaRPr lang="en-US"/>
          </a:p>
        </p:txBody>
      </p:sp>
    </p:spTree>
    <p:extLst>
      <p:ext uri="{BB962C8B-B14F-4D97-AF65-F5344CB8AC3E}">
        <p14:creationId xmlns:p14="http://schemas.microsoft.com/office/powerpoint/2010/main" val="832056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944162-DE33-41CC-BF84-FA35AAD660E9}" type="datetimeFigureOut">
              <a:rPr lang="en-US" smtClean="0"/>
              <a:t>3/21/2017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801389-DE73-439C-8BD8-F98AB90307EB}" type="slidenum">
              <a:rPr lang="en-US" smtClean="0"/>
              <a:t>‹#›</a:t>
            </a:fld>
            <a:endParaRPr lang="en-US"/>
          </a:p>
        </p:txBody>
      </p:sp>
    </p:spTree>
    <p:extLst>
      <p:ext uri="{BB962C8B-B14F-4D97-AF65-F5344CB8AC3E}">
        <p14:creationId xmlns:p14="http://schemas.microsoft.com/office/powerpoint/2010/main" val="1685762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944162-DE33-41CC-BF84-FA35AAD660E9}" type="datetimeFigureOut">
              <a:rPr lang="en-US" smtClean="0"/>
              <a:t>3/21/2017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801389-DE73-439C-8BD8-F98AB90307EB}" type="slidenum">
              <a:rPr lang="en-US" smtClean="0"/>
              <a:t>‹#›</a:t>
            </a:fld>
            <a:endParaRPr lang="en-US"/>
          </a:p>
        </p:txBody>
      </p:sp>
    </p:spTree>
    <p:extLst>
      <p:ext uri="{BB962C8B-B14F-4D97-AF65-F5344CB8AC3E}">
        <p14:creationId xmlns:p14="http://schemas.microsoft.com/office/powerpoint/2010/main" val="2689720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944162-DE33-41CC-BF84-FA35AAD660E9}" type="datetimeFigureOut">
              <a:rPr lang="en-US" smtClean="0"/>
              <a:t>3/21/2017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801389-DE73-439C-8BD8-F98AB90307EB}" type="slidenum">
              <a:rPr lang="en-US" smtClean="0"/>
              <a:t>‹#›</a:t>
            </a:fld>
            <a:endParaRPr lang="en-US"/>
          </a:p>
        </p:txBody>
      </p:sp>
    </p:spTree>
    <p:extLst>
      <p:ext uri="{BB962C8B-B14F-4D97-AF65-F5344CB8AC3E}">
        <p14:creationId xmlns:p14="http://schemas.microsoft.com/office/powerpoint/2010/main" val="1159256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7.jpg"/></Relationships>
</file>

<file path=ppt/slides/_rels/slide4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7.jpg"/></Relationships>
</file>

<file path=ppt/slides/_rels/slide5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685801"/>
            <a:ext cx="8458200" cy="2914650"/>
          </a:xfrm>
        </p:spPr>
        <p:txBody>
          <a:bodyPr>
            <a:normAutofit fontScale="90000"/>
          </a:bodyPr>
          <a:lstStyle/>
          <a:p>
            <a:r>
              <a:rPr lang="en-US" sz="3600" b="1" dirty="0"/>
              <a:t>Chlorophyll distributions and nutrient transport </a:t>
            </a:r>
            <a:r>
              <a:rPr lang="en-US" sz="3600" b="1" dirty="0" smtClean="0"/>
              <a:t>in </a:t>
            </a:r>
            <a:r>
              <a:rPr lang="en-US" sz="3600" b="1" dirty="0"/>
              <a:t>relation to physical processes off Long Bay, South Carolina, USA, in the winter of 2012</a:t>
            </a:r>
            <a:r>
              <a:rPr lang="en-US" sz="3600" dirty="0"/>
              <a:t/>
            </a:r>
            <a:br>
              <a:rPr lang="en-US" sz="3600" dirty="0"/>
            </a:br>
            <a:r>
              <a:rPr lang="en-US" dirty="0"/>
              <a:t/>
            </a:r>
            <a:br>
              <a:rPr lang="en-US" dirty="0"/>
            </a:br>
            <a:endParaRPr lang="en-US" dirty="0"/>
          </a:p>
        </p:txBody>
      </p:sp>
      <p:sp>
        <p:nvSpPr>
          <p:cNvPr id="3" name="Subtitle 2"/>
          <p:cNvSpPr>
            <a:spLocks noGrp="1"/>
          </p:cNvSpPr>
          <p:nvPr>
            <p:ph type="subTitle" idx="1"/>
          </p:nvPr>
        </p:nvSpPr>
        <p:spPr>
          <a:xfrm>
            <a:off x="1371600" y="4572000"/>
            <a:ext cx="6400800" cy="1752600"/>
          </a:xfrm>
        </p:spPr>
        <p:txBody>
          <a:bodyPr/>
          <a:lstStyle/>
          <a:p>
            <a:r>
              <a:rPr lang="en-US" dirty="0" smtClean="0">
                <a:solidFill>
                  <a:schemeClr val="tx1"/>
                </a:solidFill>
              </a:rPr>
              <a:t>PhD Dissertation Proposal</a:t>
            </a:r>
            <a:br>
              <a:rPr lang="en-US" dirty="0" smtClean="0">
                <a:solidFill>
                  <a:schemeClr val="tx1"/>
                </a:solidFill>
              </a:rPr>
            </a:br>
            <a:r>
              <a:rPr lang="en-US" dirty="0" smtClean="0">
                <a:solidFill>
                  <a:schemeClr val="tx1"/>
                </a:solidFill>
              </a:rPr>
              <a:t>Stephen Lockhart</a:t>
            </a:r>
          </a:p>
          <a:p>
            <a:r>
              <a:rPr lang="en-US" sz="2400" dirty="0" smtClean="0">
                <a:solidFill>
                  <a:schemeClr val="tx1"/>
                </a:solidFill>
              </a:rPr>
              <a:t>March 22, 2017</a:t>
            </a:r>
            <a:endParaRPr lang="en-US" sz="2400" dirty="0">
              <a:solidFill>
                <a:schemeClr val="tx1"/>
              </a:solidFill>
            </a:endParaRPr>
          </a:p>
        </p:txBody>
      </p:sp>
    </p:spTree>
    <p:extLst>
      <p:ext uri="{BB962C8B-B14F-4D97-AF65-F5344CB8AC3E}">
        <p14:creationId xmlns:p14="http://schemas.microsoft.com/office/powerpoint/2010/main" val="19647669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28600"/>
            <a:ext cx="130111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8686800" y="0"/>
            <a:ext cx="1600200" cy="76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p:nvSpPr>
        <p:spPr>
          <a:xfrm>
            <a:off x="-3048000" y="-1"/>
            <a:ext cx="5105400" cy="8003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304800" y="6778823"/>
            <a:ext cx="9982200" cy="12983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ctrTitle"/>
          </p:nvPr>
        </p:nvSpPr>
        <p:spPr>
          <a:xfrm>
            <a:off x="0" y="0"/>
            <a:ext cx="9144000" cy="990600"/>
          </a:xfrm>
          <a:solidFill>
            <a:schemeClr val="accent1">
              <a:lumMod val="60000"/>
              <a:lumOff val="40000"/>
            </a:schemeClr>
          </a:solidFill>
        </p:spPr>
        <p:txBody>
          <a:bodyPr>
            <a:normAutofit fontScale="90000"/>
          </a:bodyPr>
          <a:lstStyle/>
          <a:p>
            <a:r>
              <a:rPr lang="en-US" sz="2800" dirty="0" smtClean="0"/>
              <a:t>Background</a:t>
            </a:r>
            <a:r>
              <a:rPr lang="en-US" sz="2000" dirty="0"/>
              <a:t/>
            </a:r>
            <a:br>
              <a:rPr lang="en-US" sz="2000" dirty="0"/>
            </a:br>
            <a:r>
              <a:rPr lang="en-US" sz="1800" dirty="0" smtClean="0"/>
              <a:t>Gulf Stream </a:t>
            </a:r>
            <a:r>
              <a:rPr lang="en-US" sz="1600" dirty="0" smtClean="0"/>
              <a:t/>
            </a:r>
            <a:br>
              <a:rPr lang="en-US" sz="1600" dirty="0" smtClean="0"/>
            </a:br>
            <a:endParaRPr lang="en-US" sz="1600" dirty="0"/>
          </a:p>
        </p:txBody>
      </p:sp>
      <p:sp>
        <p:nvSpPr>
          <p:cNvPr id="9" name="TextBox 8"/>
          <p:cNvSpPr txBox="1"/>
          <p:nvPr/>
        </p:nvSpPr>
        <p:spPr>
          <a:xfrm>
            <a:off x="4514850" y="6029980"/>
            <a:ext cx="4191000" cy="523220"/>
          </a:xfrm>
          <a:prstGeom prst="rect">
            <a:avLst/>
          </a:prstGeom>
          <a:noFill/>
        </p:spPr>
        <p:txBody>
          <a:bodyPr wrap="square" rtlCol="0">
            <a:spAutoFit/>
          </a:bodyPr>
          <a:lstStyle/>
          <a:p>
            <a:r>
              <a:rPr lang="en-US" sz="1400" dirty="0" smtClean="0">
                <a:solidFill>
                  <a:prstClr val="black"/>
                </a:solidFill>
              </a:rPr>
              <a:t>Adapted from Ryan and Yoder (1996)</a:t>
            </a:r>
          </a:p>
          <a:p>
            <a:endParaRPr lang="en-US" sz="1400" dirty="0">
              <a:solidFill>
                <a:prstClr val="black"/>
              </a:solidFill>
            </a:endParaRPr>
          </a:p>
        </p:txBody>
      </p:sp>
      <p:sp>
        <p:nvSpPr>
          <p:cNvPr id="11" name="Rectangle 10"/>
          <p:cNvSpPr/>
          <p:nvPr/>
        </p:nvSpPr>
        <p:spPr>
          <a:xfrm>
            <a:off x="5619750" y="3529012"/>
            <a:ext cx="1600200" cy="1562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TextBox 45"/>
          <p:cNvSpPr txBox="1"/>
          <p:nvPr/>
        </p:nvSpPr>
        <p:spPr>
          <a:xfrm>
            <a:off x="3505200" y="2435423"/>
            <a:ext cx="2209800" cy="307777"/>
          </a:xfrm>
          <a:prstGeom prst="rect">
            <a:avLst/>
          </a:prstGeom>
          <a:noFill/>
          <a:scene3d>
            <a:camera prst="orthographicFront">
              <a:rot lat="0" lon="0" rev="2400000"/>
            </a:camera>
            <a:lightRig rig="threePt" dir="t"/>
          </a:scene3d>
        </p:spPr>
        <p:txBody>
          <a:bodyPr wrap="square" rtlCol="0">
            <a:spAutoFit/>
          </a:bodyPr>
          <a:lstStyle/>
          <a:p>
            <a:r>
              <a:rPr lang="en-US" sz="1400" b="1" dirty="0" smtClean="0">
                <a:solidFill>
                  <a:srgbClr val="FF0000"/>
                </a:solidFill>
              </a:rPr>
              <a:t>Long Bay</a:t>
            </a:r>
            <a:endParaRPr lang="en-US" sz="1400" b="1" dirty="0">
              <a:solidFill>
                <a:srgbClr val="FF0000"/>
              </a:solidFill>
            </a:endParaRPr>
          </a:p>
        </p:txBody>
      </p:sp>
      <p:sp>
        <p:nvSpPr>
          <p:cNvPr id="14" name="TextBox 13"/>
          <p:cNvSpPr txBox="1"/>
          <p:nvPr/>
        </p:nvSpPr>
        <p:spPr>
          <a:xfrm>
            <a:off x="4924425" y="4156173"/>
            <a:ext cx="2209800" cy="276999"/>
          </a:xfrm>
          <a:prstGeom prst="rect">
            <a:avLst/>
          </a:prstGeom>
          <a:noFill/>
        </p:spPr>
        <p:txBody>
          <a:bodyPr wrap="square" rtlCol="0">
            <a:spAutoFit/>
          </a:bodyPr>
          <a:lstStyle/>
          <a:p>
            <a:r>
              <a:rPr lang="en-US" sz="1200" b="1" dirty="0" smtClean="0">
                <a:solidFill>
                  <a:srgbClr val="FF0000"/>
                </a:solidFill>
              </a:rPr>
              <a:t>#11</a:t>
            </a:r>
            <a:endParaRPr lang="en-US" sz="1200" b="1" dirty="0">
              <a:solidFill>
                <a:srgbClr val="FF0000"/>
              </a:solidFill>
            </a:endParaRPr>
          </a:p>
        </p:txBody>
      </p:sp>
      <p:cxnSp>
        <p:nvCxnSpPr>
          <p:cNvPr id="15" name="Straight Arrow Connector 14"/>
          <p:cNvCxnSpPr>
            <a:stCxn id="16" idx="1"/>
          </p:cNvCxnSpPr>
          <p:nvPr/>
        </p:nvCxnSpPr>
        <p:spPr>
          <a:xfrm flipH="1" flipV="1">
            <a:off x="4514850" y="3276601"/>
            <a:ext cx="895350" cy="29089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410200" y="3429000"/>
            <a:ext cx="2209800" cy="276999"/>
          </a:xfrm>
          <a:prstGeom prst="rect">
            <a:avLst/>
          </a:prstGeom>
          <a:noFill/>
        </p:spPr>
        <p:txBody>
          <a:bodyPr wrap="square" rtlCol="0">
            <a:spAutoFit/>
          </a:bodyPr>
          <a:lstStyle/>
          <a:p>
            <a:r>
              <a:rPr lang="en-US" sz="1200" b="1" dirty="0" smtClean="0">
                <a:solidFill>
                  <a:srgbClr val="FF0000"/>
                </a:solidFill>
              </a:rPr>
              <a:t>#13</a:t>
            </a:r>
            <a:endParaRPr lang="en-US" sz="1200" b="1" dirty="0">
              <a:solidFill>
                <a:srgbClr val="FF0000"/>
              </a:solidFill>
            </a:endParaRPr>
          </a:p>
        </p:txBody>
      </p:sp>
      <p:cxnSp>
        <p:nvCxnSpPr>
          <p:cNvPr id="17" name="Straight Arrow Connector 16"/>
          <p:cNvCxnSpPr>
            <a:stCxn id="14" idx="1"/>
          </p:cNvCxnSpPr>
          <p:nvPr/>
        </p:nvCxnSpPr>
        <p:spPr>
          <a:xfrm flipH="1" flipV="1">
            <a:off x="4114801" y="3582888"/>
            <a:ext cx="809624" cy="71178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02217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Rectangle 3"/>
          <p:cNvSpPr/>
          <p:nvPr/>
        </p:nvSpPr>
        <p:spPr>
          <a:xfrm>
            <a:off x="-5105400" y="-1752600"/>
            <a:ext cx="14554200" cy="2143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648200" y="6400800"/>
            <a:ext cx="14554200" cy="2143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019800" y="5410200"/>
            <a:ext cx="2819400" cy="369332"/>
          </a:xfrm>
          <a:prstGeom prst="rect">
            <a:avLst/>
          </a:prstGeom>
          <a:noFill/>
        </p:spPr>
        <p:txBody>
          <a:bodyPr wrap="square" rtlCol="0">
            <a:spAutoFit/>
          </a:bodyPr>
          <a:lstStyle/>
          <a:p>
            <a:r>
              <a:rPr lang="en-US" dirty="0" smtClean="0"/>
              <a:t>From Lee et al. (1981)</a:t>
            </a:r>
            <a:endParaRPr lang="en-US" dirty="0"/>
          </a:p>
        </p:txBody>
      </p:sp>
      <p:sp>
        <p:nvSpPr>
          <p:cNvPr id="9" name="Rectangle 8"/>
          <p:cNvSpPr/>
          <p:nvPr/>
        </p:nvSpPr>
        <p:spPr>
          <a:xfrm>
            <a:off x="8382000" y="-1447801"/>
            <a:ext cx="3733800" cy="8715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049"/>
            <a:ext cx="12706350" cy="731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104900" y="-681038"/>
            <a:ext cx="4381500" cy="8715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086600" y="-681038"/>
            <a:ext cx="4190999" cy="8015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171700" y="6553200"/>
            <a:ext cx="9791699" cy="1633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04813" y="-795337"/>
            <a:ext cx="9791699" cy="1633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9600" y="5377934"/>
            <a:ext cx="2819400" cy="646331"/>
          </a:xfrm>
          <a:prstGeom prst="rect">
            <a:avLst/>
          </a:prstGeom>
          <a:noFill/>
        </p:spPr>
        <p:txBody>
          <a:bodyPr wrap="square" rtlCol="0">
            <a:spAutoFit/>
          </a:bodyPr>
          <a:lstStyle/>
          <a:p>
            <a:r>
              <a:rPr lang="en-US" dirty="0" smtClean="0"/>
              <a:t>From Osgood, Bane, and Dewar (1987).</a:t>
            </a:r>
            <a:endParaRPr lang="en-US" dirty="0"/>
          </a:p>
        </p:txBody>
      </p:sp>
    </p:spTree>
    <p:extLst>
      <p:ext uri="{BB962C8B-B14F-4D97-AF65-F5344CB8AC3E}">
        <p14:creationId xmlns:p14="http://schemas.microsoft.com/office/powerpoint/2010/main" val="27271372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1371600"/>
            <a:ext cx="7772400" cy="4267200"/>
          </a:xfrm>
        </p:spPr>
        <p:txBody>
          <a:bodyPr>
            <a:normAutofit/>
          </a:bodyPr>
          <a:lstStyle/>
          <a:p>
            <a:pPr algn="l"/>
            <a:r>
              <a:rPr lang="en-US" sz="2400" dirty="0">
                <a:solidFill>
                  <a:schemeClr val="tx1"/>
                </a:solidFill>
              </a:rPr>
              <a:t>In </a:t>
            </a:r>
            <a:r>
              <a:rPr lang="en-US" sz="2400" dirty="0" err="1">
                <a:solidFill>
                  <a:schemeClr val="tx1"/>
                </a:solidFill>
              </a:rPr>
              <a:t>Jahnke</a:t>
            </a:r>
            <a:r>
              <a:rPr lang="en-US" sz="2400" dirty="0">
                <a:solidFill>
                  <a:schemeClr val="tx1"/>
                </a:solidFill>
              </a:rPr>
              <a:t> and Blanton (2010), they estimated that the greatest source of nitrogen to the SAB continental shelf is “shelf–edge upwelling” (by about an order of magnitude over other sources, like riverine, atmospheric, groundwater). </a:t>
            </a:r>
            <a:endParaRPr lang="en-US" sz="2400" dirty="0" smtClean="0">
              <a:solidFill>
                <a:schemeClr val="tx1"/>
              </a:solidFill>
            </a:endParaRPr>
          </a:p>
        </p:txBody>
      </p:sp>
      <p:sp>
        <p:nvSpPr>
          <p:cNvPr id="4" name="Title 1"/>
          <p:cNvSpPr txBox="1">
            <a:spLocks/>
          </p:cNvSpPr>
          <p:nvPr/>
        </p:nvSpPr>
        <p:spPr>
          <a:xfrm>
            <a:off x="0" y="0"/>
            <a:ext cx="9144000" cy="990600"/>
          </a:xfrm>
          <a:prstGeom prst="rect">
            <a:avLst/>
          </a:prstGeom>
          <a:solidFill>
            <a:schemeClr val="accent1">
              <a:lumMod val="60000"/>
              <a:lumOff val="40000"/>
            </a:schemeClr>
          </a:solidFill>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t>Background</a:t>
            </a:r>
            <a:r>
              <a:rPr lang="en-US" sz="2000" dirty="0" smtClean="0"/>
              <a:t/>
            </a:r>
            <a:br>
              <a:rPr lang="en-US" sz="2000" dirty="0" smtClean="0"/>
            </a:br>
            <a:r>
              <a:rPr lang="en-US" sz="1600" dirty="0" smtClean="0"/>
              <a:t>Transport of Nutrients</a:t>
            </a:r>
            <a:br>
              <a:rPr lang="en-US" sz="1600" dirty="0" smtClean="0"/>
            </a:br>
            <a:endParaRPr lang="en-US" sz="1600" dirty="0"/>
          </a:p>
        </p:txBody>
      </p:sp>
    </p:spTree>
    <p:extLst>
      <p:ext uri="{BB962C8B-B14F-4D97-AF65-F5344CB8AC3E}">
        <p14:creationId xmlns:p14="http://schemas.microsoft.com/office/powerpoint/2010/main" val="31464915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1371600"/>
            <a:ext cx="7772400" cy="4267200"/>
          </a:xfrm>
        </p:spPr>
        <p:txBody>
          <a:bodyPr>
            <a:normAutofit lnSpcReduction="10000"/>
          </a:bodyPr>
          <a:lstStyle/>
          <a:p>
            <a:pPr algn="l"/>
            <a:r>
              <a:rPr lang="en-US" sz="2400" dirty="0" smtClean="0">
                <a:solidFill>
                  <a:schemeClr val="tx1"/>
                </a:solidFill>
              </a:rPr>
              <a:t>Upward transport of nutrients could be driven by:</a:t>
            </a:r>
          </a:p>
          <a:p>
            <a:pPr marL="342900" indent="-342900" algn="l">
              <a:buFont typeface="Arial" panose="020B0604020202020204" pitchFamily="34" charset="0"/>
              <a:buChar char="•"/>
            </a:pPr>
            <a:r>
              <a:rPr lang="en-US" sz="2400" dirty="0" smtClean="0">
                <a:solidFill>
                  <a:schemeClr val="tx1"/>
                </a:solidFill>
              </a:rPr>
              <a:t>Meanders</a:t>
            </a:r>
            <a:endParaRPr lang="en-US" sz="2400" dirty="0">
              <a:solidFill>
                <a:schemeClr val="tx1"/>
              </a:solidFill>
            </a:endParaRPr>
          </a:p>
          <a:p>
            <a:pPr marL="342900" indent="-342900" algn="l">
              <a:buFont typeface="Arial" panose="020B0604020202020204" pitchFamily="34" charset="0"/>
              <a:buChar char="•"/>
            </a:pPr>
            <a:r>
              <a:rPr lang="en-US" sz="2400" dirty="0" smtClean="0">
                <a:solidFill>
                  <a:schemeClr val="tx1"/>
                </a:solidFill>
              </a:rPr>
              <a:t>Filaments (cyclonic gyre between filament and GS)</a:t>
            </a:r>
          </a:p>
          <a:p>
            <a:pPr marL="342900" indent="-342900" algn="l">
              <a:buFont typeface="Arial" panose="020B0604020202020204" pitchFamily="34" charset="0"/>
              <a:buChar char="•"/>
            </a:pPr>
            <a:r>
              <a:rPr lang="en-US" sz="2400" dirty="0" smtClean="0">
                <a:solidFill>
                  <a:schemeClr val="tx1"/>
                </a:solidFill>
              </a:rPr>
              <a:t>Strong air-sea interactions (causing deep mixing)</a:t>
            </a:r>
          </a:p>
          <a:p>
            <a:pPr algn="l"/>
            <a:endParaRPr lang="en-US" sz="2400" dirty="0">
              <a:solidFill>
                <a:schemeClr val="tx1"/>
              </a:solidFill>
            </a:endParaRPr>
          </a:p>
          <a:p>
            <a:pPr algn="l"/>
            <a:r>
              <a:rPr lang="en-US" sz="2400" dirty="0" smtClean="0">
                <a:solidFill>
                  <a:schemeClr val="tx1"/>
                </a:solidFill>
              </a:rPr>
              <a:t>Shoreward transport of nutrients could be driven by:</a:t>
            </a:r>
          </a:p>
          <a:p>
            <a:pPr marL="342900" indent="-342900" algn="l">
              <a:buFont typeface="Arial" panose="020B0604020202020204" pitchFamily="34" charset="0"/>
              <a:buChar char="•"/>
            </a:pPr>
            <a:r>
              <a:rPr lang="en-US" sz="2400" dirty="0">
                <a:solidFill>
                  <a:schemeClr val="tx1"/>
                </a:solidFill>
              </a:rPr>
              <a:t>Meanders</a:t>
            </a:r>
          </a:p>
          <a:p>
            <a:pPr marL="342900" indent="-342900" algn="l">
              <a:buFont typeface="Arial" panose="020B0604020202020204" pitchFamily="34" charset="0"/>
              <a:buChar char="•"/>
            </a:pPr>
            <a:r>
              <a:rPr lang="en-US" sz="2400" dirty="0">
                <a:solidFill>
                  <a:schemeClr val="tx1"/>
                </a:solidFill>
              </a:rPr>
              <a:t>Filaments (dissipating on the shelf)</a:t>
            </a:r>
          </a:p>
          <a:p>
            <a:pPr marL="342900" indent="-342900" algn="l">
              <a:buFont typeface="Arial" panose="020B0604020202020204" pitchFamily="34" charset="0"/>
              <a:buChar char="•"/>
            </a:pPr>
            <a:r>
              <a:rPr lang="en-US" sz="2400" dirty="0" smtClean="0">
                <a:solidFill>
                  <a:schemeClr val="tx1"/>
                </a:solidFill>
              </a:rPr>
              <a:t>Ekman </a:t>
            </a:r>
            <a:r>
              <a:rPr lang="en-US" sz="2400" dirty="0" smtClean="0">
                <a:solidFill>
                  <a:schemeClr val="tx1"/>
                </a:solidFill>
              </a:rPr>
              <a:t>flow</a:t>
            </a:r>
          </a:p>
          <a:p>
            <a:pPr marL="342900" indent="-342900" algn="l">
              <a:buFont typeface="Arial" panose="020B0604020202020204" pitchFamily="34" charset="0"/>
              <a:buChar char="•"/>
            </a:pPr>
            <a:r>
              <a:rPr lang="en-US" sz="2400" dirty="0" smtClean="0">
                <a:solidFill>
                  <a:schemeClr val="tx1"/>
                </a:solidFill>
              </a:rPr>
              <a:t>Internal </a:t>
            </a:r>
            <a:r>
              <a:rPr lang="en-US" sz="2400" dirty="0" smtClean="0">
                <a:solidFill>
                  <a:schemeClr val="tx1"/>
                </a:solidFill>
              </a:rPr>
              <a:t>waves</a:t>
            </a:r>
            <a:endParaRPr lang="en-US" sz="2400" dirty="0" smtClean="0">
              <a:solidFill>
                <a:schemeClr val="tx1"/>
              </a:solidFill>
            </a:endParaRPr>
          </a:p>
        </p:txBody>
      </p:sp>
      <p:sp>
        <p:nvSpPr>
          <p:cNvPr id="4" name="Title 1"/>
          <p:cNvSpPr txBox="1">
            <a:spLocks/>
          </p:cNvSpPr>
          <p:nvPr/>
        </p:nvSpPr>
        <p:spPr>
          <a:xfrm>
            <a:off x="0" y="0"/>
            <a:ext cx="9144000" cy="990600"/>
          </a:xfrm>
          <a:prstGeom prst="rect">
            <a:avLst/>
          </a:prstGeom>
          <a:solidFill>
            <a:schemeClr val="accent1">
              <a:lumMod val="60000"/>
              <a:lumOff val="40000"/>
            </a:schemeClr>
          </a:solidFill>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t>Background</a:t>
            </a:r>
            <a:r>
              <a:rPr lang="en-US" sz="2000" dirty="0" smtClean="0"/>
              <a:t/>
            </a:r>
            <a:br>
              <a:rPr lang="en-US" sz="2000" dirty="0" smtClean="0"/>
            </a:br>
            <a:r>
              <a:rPr lang="en-US" sz="1600" dirty="0" smtClean="0"/>
              <a:t>Transport of Nutrients</a:t>
            </a:r>
            <a:br>
              <a:rPr lang="en-US" sz="1600" dirty="0" smtClean="0"/>
            </a:br>
            <a:endParaRPr lang="en-US" sz="1600" dirty="0"/>
          </a:p>
        </p:txBody>
      </p:sp>
    </p:spTree>
    <p:extLst>
      <p:ext uri="{BB962C8B-B14F-4D97-AF65-F5344CB8AC3E}">
        <p14:creationId xmlns:p14="http://schemas.microsoft.com/office/powerpoint/2010/main" val="6802193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5257800"/>
            <a:ext cx="6400800" cy="990600"/>
          </a:xfrm>
        </p:spPr>
        <p:txBody>
          <a:bodyPr>
            <a:normAutofit fontScale="77500" lnSpcReduction="20000"/>
          </a:bodyPr>
          <a:lstStyle/>
          <a:p>
            <a:pPr algn="l"/>
            <a:r>
              <a:rPr lang="en-US" sz="2900" dirty="0" smtClean="0">
                <a:solidFill>
                  <a:schemeClr val="tx1"/>
                </a:solidFill>
              </a:rPr>
              <a:t>This </a:t>
            </a:r>
            <a:r>
              <a:rPr lang="en-US" sz="2900" dirty="0">
                <a:solidFill>
                  <a:schemeClr val="tx1"/>
                </a:solidFill>
              </a:rPr>
              <a:t>figure was copied from </a:t>
            </a:r>
            <a:r>
              <a:rPr lang="en-US" sz="2900" dirty="0" err="1">
                <a:solidFill>
                  <a:schemeClr val="tx1"/>
                </a:solidFill>
              </a:rPr>
              <a:t>Oey</a:t>
            </a:r>
            <a:r>
              <a:rPr lang="en-US" sz="2900" dirty="0">
                <a:solidFill>
                  <a:schemeClr val="tx1"/>
                </a:solidFill>
              </a:rPr>
              <a:t> et </a:t>
            </a:r>
            <a:r>
              <a:rPr lang="en-US" sz="2900" dirty="0" smtClean="0">
                <a:solidFill>
                  <a:schemeClr val="tx1"/>
                </a:solidFill>
              </a:rPr>
              <a:t>al. (1987), </a:t>
            </a:r>
            <a:r>
              <a:rPr lang="en-US" sz="2900" dirty="0">
                <a:solidFill>
                  <a:schemeClr val="tx1"/>
                </a:solidFill>
              </a:rPr>
              <a:t>their Figure 4. It depicts wind-driven “transient upwelling” at the western edge of the Gulf Stream. </a:t>
            </a:r>
          </a:p>
          <a:p>
            <a:endParaRPr lang="en-US" dirty="0"/>
          </a:p>
        </p:txBody>
      </p:sp>
      <p:pic>
        <p:nvPicPr>
          <p:cNvPr id="4" name="Picture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845" y="990600"/>
            <a:ext cx="6096000" cy="4114800"/>
          </a:xfrm>
          <a:prstGeom prst="rect">
            <a:avLst/>
          </a:prstGeom>
          <a:noFill/>
          <a:ln>
            <a:noFill/>
          </a:ln>
        </p:spPr>
      </p:pic>
      <p:sp>
        <p:nvSpPr>
          <p:cNvPr id="5" name="Title 1"/>
          <p:cNvSpPr>
            <a:spLocks noGrp="1"/>
          </p:cNvSpPr>
          <p:nvPr>
            <p:ph type="ctrTitle"/>
          </p:nvPr>
        </p:nvSpPr>
        <p:spPr>
          <a:xfrm>
            <a:off x="0" y="0"/>
            <a:ext cx="9144000" cy="990600"/>
          </a:xfrm>
          <a:solidFill>
            <a:schemeClr val="accent1">
              <a:lumMod val="60000"/>
              <a:lumOff val="40000"/>
            </a:schemeClr>
          </a:solidFill>
        </p:spPr>
        <p:txBody>
          <a:bodyPr>
            <a:normAutofit fontScale="90000"/>
          </a:bodyPr>
          <a:lstStyle/>
          <a:p>
            <a:r>
              <a:rPr lang="en-US" sz="2800" dirty="0" smtClean="0"/>
              <a:t>Background</a:t>
            </a:r>
            <a:r>
              <a:rPr lang="en-US" sz="2000" dirty="0"/>
              <a:t/>
            </a:r>
            <a:br>
              <a:rPr lang="en-US" sz="2000" dirty="0"/>
            </a:br>
            <a:r>
              <a:rPr lang="en-US" sz="1800" dirty="0" smtClean="0"/>
              <a:t>Gulf Stream Influence</a:t>
            </a:r>
            <a:r>
              <a:rPr lang="en-US" sz="1600" dirty="0" smtClean="0"/>
              <a:t/>
            </a:r>
            <a:br>
              <a:rPr lang="en-US" sz="1600" dirty="0" smtClean="0"/>
            </a:br>
            <a:endParaRPr lang="en-US" sz="1600" dirty="0"/>
          </a:p>
        </p:txBody>
      </p:sp>
    </p:spTree>
    <p:extLst>
      <p:ext uri="{BB962C8B-B14F-4D97-AF65-F5344CB8AC3E}">
        <p14:creationId xmlns:p14="http://schemas.microsoft.com/office/powerpoint/2010/main" val="40464905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29889"/>
            <a:ext cx="6479591" cy="6887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858000" y="6054073"/>
            <a:ext cx="2286000" cy="646331"/>
          </a:xfrm>
          <a:prstGeom prst="rect">
            <a:avLst/>
          </a:prstGeom>
          <a:noFill/>
        </p:spPr>
        <p:txBody>
          <a:bodyPr wrap="square" rtlCol="0">
            <a:spAutoFit/>
          </a:bodyPr>
          <a:lstStyle/>
          <a:p>
            <a:r>
              <a:rPr lang="en-US" dirty="0" smtClean="0"/>
              <a:t>From Figure 3.19 in Vlasenko et al. (2012)</a:t>
            </a:r>
            <a:endParaRPr lang="en-US" dirty="0"/>
          </a:p>
        </p:txBody>
      </p:sp>
    </p:spTree>
    <p:extLst>
      <p:ext uri="{BB962C8B-B14F-4D97-AF65-F5344CB8AC3E}">
        <p14:creationId xmlns:p14="http://schemas.microsoft.com/office/powerpoint/2010/main" val="21021672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1371600"/>
            <a:ext cx="7772400" cy="4267200"/>
          </a:xfrm>
        </p:spPr>
        <p:txBody>
          <a:bodyPr>
            <a:normAutofit/>
          </a:bodyPr>
          <a:lstStyle/>
          <a:p>
            <a:pPr algn="l"/>
            <a:r>
              <a:rPr lang="en-US" sz="2400" dirty="0" smtClean="0">
                <a:solidFill>
                  <a:schemeClr val="tx1"/>
                </a:solidFill>
              </a:rPr>
              <a:t>Consider the following factors:</a:t>
            </a:r>
            <a:endParaRPr lang="en-US" sz="2400" dirty="0" smtClean="0">
              <a:solidFill>
                <a:schemeClr val="tx1"/>
              </a:solidFill>
            </a:endParaRPr>
          </a:p>
          <a:p>
            <a:pPr marL="342900" indent="-342900" algn="l">
              <a:buFont typeface="Arial" panose="020B0604020202020204" pitchFamily="34" charset="0"/>
              <a:buChar char="•"/>
            </a:pPr>
            <a:r>
              <a:rPr lang="en-US" sz="2400" dirty="0" smtClean="0">
                <a:solidFill>
                  <a:schemeClr val="tx1"/>
                </a:solidFill>
              </a:rPr>
              <a:t>Availability of light </a:t>
            </a:r>
          </a:p>
          <a:p>
            <a:pPr marL="342900" indent="-342900" algn="l">
              <a:buFont typeface="Arial" panose="020B0604020202020204" pitchFamily="34" charset="0"/>
              <a:buChar char="•"/>
            </a:pPr>
            <a:r>
              <a:rPr lang="en-US" sz="2400" dirty="0">
                <a:solidFill>
                  <a:schemeClr val="tx1"/>
                </a:solidFill>
              </a:rPr>
              <a:t>Availability </a:t>
            </a:r>
            <a:r>
              <a:rPr lang="en-US" sz="2400" dirty="0" smtClean="0">
                <a:solidFill>
                  <a:schemeClr val="tx1"/>
                </a:solidFill>
              </a:rPr>
              <a:t>of nutrients</a:t>
            </a:r>
          </a:p>
          <a:p>
            <a:pPr marL="342900" indent="-342900" algn="l">
              <a:buFont typeface="Arial" panose="020B0604020202020204" pitchFamily="34" charset="0"/>
              <a:buChar char="•"/>
            </a:pPr>
            <a:r>
              <a:rPr lang="en-US" sz="2400" dirty="0" smtClean="0">
                <a:solidFill>
                  <a:schemeClr val="tx1"/>
                </a:solidFill>
              </a:rPr>
              <a:t>Grazing, falling to bottom</a:t>
            </a:r>
          </a:p>
          <a:p>
            <a:pPr marL="342900" indent="-342900" algn="l">
              <a:buFont typeface="Arial" panose="020B0604020202020204" pitchFamily="34" charset="0"/>
              <a:buChar char="•"/>
            </a:pPr>
            <a:r>
              <a:rPr lang="en-US" sz="2400" dirty="0" smtClean="0">
                <a:solidFill>
                  <a:schemeClr val="tx1"/>
                </a:solidFill>
              </a:rPr>
              <a:t>Advection</a:t>
            </a:r>
            <a:endParaRPr lang="en-US" sz="2400" dirty="0" smtClean="0">
              <a:solidFill>
                <a:schemeClr val="tx1"/>
              </a:solidFill>
            </a:endParaRPr>
          </a:p>
          <a:p>
            <a:pPr marL="342900" indent="-342900" algn="l">
              <a:buFont typeface="Arial" panose="020B0604020202020204" pitchFamily="34" charset="0"/>
              <a:buChar char="•"/>
            </a:pPr>
            <a:r>
              <a:rPr lang="en-US" sz="2400" dirty="0" smtClean="0">
                <a:solidFill>
                  <a:schemeClr val="tx1"/>
                </a:solidFill>
              </a:rPr>
              <a:t>Resuspension of sediment</a:t>
            </a:r>
            <a:endParaRPr lang="en-US" sz="2400" dirty="0" smtClean="0">
              <a:solidFill>
                <a:schemeClr val="tx1"/>
              </a:solidFill>
            </a:endParaRPr>
          </a:p>
          <a:p>
            <a:pPr algn="l"/>
            <a:endParaRPr lang="en-US" sz="2400" dirty="0">
              <a:solidFill>
                <a:schemeClr val="tx1"/>
              </a:solidFill>
            </a:endParaRPr>
          </a:p>
        </p:txBody>
      </p:sp>
      <p:sp>
        <p:nvSpPr>
          <p:cNvPr id="4" name="Title 1"/>
          <p:cNvSpPr txBox="1">
            <a:spLocks/>
          </p:cNvSpPr>
          <p:nvPr/>
        </p:nvSpPr>
        <p:spPr>
          <a:xfrm>
            <a:off x="0" y="0"/>
            <a:ext cx="9144000" cy="990600"/>
          </a:xfrm>
          <a:prstGeom prst="rect">
            <a:avLst/>
          </a:prstGeom>
          <a:solidFill>
            <a:schemeClr val="accent1">
              <a:lumMod val="60000"/>
              <a:lumOff val="40000"/>
            </a:schemeClr>
          </a:solidFill>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t>Background</a:t>
            </a:r>
            <a:r>
              <a:rPr lang="en-US" sz="2000" dirty="0" smtClean="0"/>
              <a:t/>
            </a:r>
            <a:br>
              <a:rPr lang="en-US" sz="2000" dirty="0" smtClean="0"/>
            </a:br>
            <a:r>
              <a:rPr lang="en-US" sz="1600" dirty="0" smtClean="0"/>
              <a:t>Distribution of Chlorophyll</a:t>
            </a:r>
            <a:r>
              <a:rPr lang="en-US" sz="1600" dirty="0" smtClean="0"/>
              <a:t/>
            </a:r>
            <a:br>
              <a:rPr lang="en-US" sz="1600" dirty="0" smtClean="0"/>
            </a:br>
            <a:endParaRPr lang="en-US" sz="1600" dirty="0"/>
          </a:p>
        </p:txBody>
      </p:sp>
    </p:spTree>
    <p:extLst>
      <p:ext uri="{BB962C8B-B14F-4D97-AF65-F5344CB8AC3E}">
        <p14:creationId xmlns:p14="http://schemas.microsoft.com/office/powerpoint/2010/main" val="16614807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9144000" cy="990600"/>
          </a:xfrm>
          <a:prstGeom prst="rect">
            <a:avLst/>
          </a:prstGeom>
          <a:solidFill>
            <a:schemeClr val="accent1">
              <a:lumMod val="60000"/>
              <a:lumOff val="40000"/>
            </a:schemeClr>
          </a:solidFill>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900" dirty="0" smtClean="0"/>
              <a:t>Instruments and Methods </a:t>
            </a:r>
            <a:r>
              <a:rPr lang="en-US" sz="2900" dirty="0" smtClean="0"/>
              <a:t/>
            </a:r>
            <a:br>
              <a:rPr lang="en-US" sz="2900" dirty="0" smtClean="0"/>
            </a:br>
            <a:r>
              <a:rPr lang="en-US" sz="1600" dirty="0" smtClean="0"/>
              <a:t>Overview of Long Bay Field Program</a:t>
            </a:r>
            <a:endParaRPr lang="en-US" sz="1600" dirty="0"/>
          </a:p>
        </p:txBody>
      </p:sp>
      <p:grpSp>
        <p:nvGrpSpPr>
          <p:cNvPr id="4" name="Group 3"/>
          <p:cNvGrpSpPr/>
          <p:nvPr/>
        </p:nvGrpSpPr>
        <p:grpSpPr>
          <a:xfrm>
            <a:off x="1587283" y="990600"/>
            <a:ext cx="5982491" cy="6324600"/>
            <a:chOff x="1066800" y="0"/>
            <a:chExt cx="7162800" cy="7620000"/>
          </a:xfrm>
        </p:grpSpPr>
        <p:pic>
          <p:nvPicPr>
            <p:cNvPr id="105474" name="Picture 2" descr="NW_ATL_TOPOGRAPHY"/>
            <p:cNvPicPr>
              <a:picLocks noChangeAspect="1" noChangeArrowheads="1"/>
            </p:cNvPicPr>
            <p:nvPr/>
          </p:nvPicPr>
          <p:blipFill>
            <a:blip r:embed="rId2">
              <a:lum contrast="18000"/>
              <a:extLst>
                <a:ext uri="{28A0092B-C50C-407E-A947-70E740481C1C}">
                  <a14:useLocalDpi xmlns:a14="http://schemas.microsoft.com/office/drawing/2010/main" val="0"/>
                </a:ext>
              </a:extLst>
            </a:blip>
            <a:srcRect/>
            <a:stretch>
              <a:fillRect/>
            </a:stretch>
          </p:blipFill>
          <p:spPr bwMode="auto">
            <a:xfrm>
              <a:off x="1371600" y="0"/>
              <a:ext cx="6592888" cy="7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066800" y="6705600"/>
              <a:ext cx="71628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3533775" y="3962400"/>
              <a:ext cx="361950" cy="323850"/>
            </a:xfrm>
            <a:custGeom>
              <a:avLst/>
              <a:gdLst>
                <a:gd name="connsiteX0" fmla="*/ 0 w 361950"/>
                <a:gd name="connsiteY0" fmla="*/ 161925 h 323850"/>
                <a:gd name="connsiteX1" fmla="*/ 0 w 361950"/>
                <a:gd name="connsiteY1" fmla="*/ 161925 h 323850"/>
                <a:gd name="connsiteX2" fmla="*/ 57150 w 361950"/>
                <a:gd name="connsiteY2" fmla="*/ 228600 h 323850"/>
                <a:gd name="connsiteX3" fmla="*/ 76200 w 361950"/>
                <a:gd name="connsiteY3" fmla="*/ 257175 h 323850"/>
                <a:gd name="connsiteX4" fmla="*/ 104775 w 361950"/>
                <a:gd name="connsiteY4" fmla="*/ 276225 h 323850"/>
                <a:gd name="connsiteX5" fmla="*/ 133350 w 361950"/>
                <a:gd name="connsiteY5" fmla="*/ 323850 h 323850"/>
                <a:gd name="connsiteX6" fmla="*/ 361950 w 361950"/>
                <a:gd name="connsiteY6" fmla="*/ 133350 h 323850"/>
                <a:gd name="connsiteX7" fmla="*/ 247650 w 361950"/>
                <a:gd name="connsiteY7" fmla="*/ 19050 h 323850"/>
                <a:gd name="connsiteX8" fmla="*/ 238125 w 361950"/>
                <a:gd name="connsiteY8" fmla="*/ 9525 h 323850"/>
                <a:gd name="connsiteX9" fmla="*/ 228600 w 361950"/>
                <a:gd name="connsiteY9" fmla="*/ 0 h 323850"/>
                <a:gd name="connsiteX10" fmla="*/ 0 w 361950"/>
                <a:gd name="connsiteY10"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950" h="323850">
                  <a:moveTo>
                    <a:pt x="0" y="161925"/>
                  </a:moveTo>
                  <a:lnTo>
                    <a:pt x="0" y="161925"/>
                  </a:lnTo>
                  <a:cubicBezTo>
                    <a:pt x="19050" y="184150"/>
                    <a:pt x="38864" y="205742"/>
                    <a:pt x="57150" y="228600"/>
                  </a:cubicBezTo>
                  <a:cubicBezTo>
                    <a:pt x="64301" y="237539"/>
                    <a:pt x="68105" y="249080"/>
                    <a:pt x="76200" y="257175"/>
                  </a:cubicBezTo>
                  <a:cubicBezTo>
                    <a:pt x="84295" y="265270"/>
                    <a:pt x="95250" y="269875"/>
                    <a:pt x="104775" y="276225"/>
                  </a:cubicBezTo>
                  <a:cubicBezTo>
                    <a:pt x="117140" y="313319"/>
                    <a:pt x="107200" y="297700"/>
                    <a:pt x="133350" y="323850"/>
                  </a:cubicBezTo>
                  <a:lnTo>
                    <a:pt x="361950" y="133350"/>
                  </a:lnTo>
                  <a:lnTo>
                    <a:pt x="247650" y="19050"/>
                  </a:lnTo>
                  <a:lnTo>
                    <a:pt x="238125" y="9525"/>
                  </a:lnTo>
                  <a:lnTo>
                    <a:pt x="228600" y="0"/>
                  </a:lnTo>
                  <a:lnTo>
                    <a:pt x="0" y="161925"/>
                  </a:lnTo>
                  <a:close/>
                </a:path>
              </a:pathLst>
            </a:custGeom>
            <a:solidFill>
              <a:schemeClr val="accent1">
                <a:lumMod val="7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33084315"/>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990600"/>
          </a:xfrm>
          <a:solidFill>
            <a:schemeClr val="accent1">
              <a:lumMod val="60000"/>
              <a:lumOff val="40000"/>
            </a:schemeClr>
          </a:solidFill>
        </p:spPr>
        <p:txBody>
          <a:bodyPr>
            <a:normAutofit fontScale="90000"/>
          </a:bodyPr>
          <a:lstStyle/>
          <a:p>
            <a:r>
              <a:rPr lang="en-US" sz="4000" dirty="0" smtClean="0"/>
              <a:t/>
            </a:r>
            <a:br>
              <a:rPr lang="en-US" sz="4000" dirty="0" smtClean="0"/>
            </a:br>
            <a:r>
              <a:rPr lang="en-US" sz="3100" dirty="0"/>
              <a:t>Instruments and Methods </a:t>
            </a:r>
            <a:br>
              <a:rPr lang="en-US" sz="3100" dirty="0"/>
            </a:br>
            <a:r>
              <a:rPr lang="en-US" sz="1800" dirty="0"/>
              <a:t>Overview of Long Bay Field Program</a:t>
            </a:r>
            <a:r>
              <a:rPr lang="en-US" sz="2400" dirty="0"/>
              <a:t/>
            </a:r>
            <a:br>
              <a:rPr lang="en-US" sz="2400" dirty="0"/>
            </a:br>
            <a:endParaRPr lang="en-US" dirty="0"/>
          </a:p>
        </p:txBody>
      </p:sp>
      <p:sp>
        <p:nvSpPr>
          <p:cNvPr id="3" name="Subtitle 2"/>
          <p:cNvSpPr>
            <a:spLocks noGrp="1"/>
          </p:cNvSpPr>
          <p:nvPr>
            <p:ph type="subTitle" idx="1"/>
          </p:nvPr>
        </p:nvSpPr>
        <p:spPr>
          <a:xfrm>
            <a:off x="5562600" y="1752600"/>
            <a:ext cx="8534400" cy="4267200"/>
          </a:xfrm>
        </p:spPr>
        <p:txBody>
          <a:bodyPr>
            <a:normAutofit/>
          </a:bodyPr>
          <a:lstStyle/>
          <a:p>
            <a:pPr marL="457200" indent="-457200" algn="l">
              <a:buFont typeface="Arial" panose="020B0604020202020204" pitchFamily="34" charset="0"/>
              <a:buChar char="•"/>
            </a:pPr>
            <a:r>
              <a:rPr lang="en-US" sz="2000" dirty="0">
                <a:solidFill>
                  <a:schemeClr val="tx1">
                    <a:lumMod val="65000"/>
                    <a:lumOff val="35000"/>
                  </a:schemeClr>
                </a:solidFill>
              </a:rPr>
              <a:t>Towed body (Acrobat)</a:t>
            </a:r>
          </a:p>
          <a:p>
            <a:pPr marL="457200" indent="-457200" algn="l">
              <a:buFont typeface="Arial" panose="020B0604020202020204" pitchFamily="34" charset="0"/>
              <a:buChar char="•"/>
            </a:pPr>
            <a:r>
              <a:rPr lang="en-US" sz="2000" dirty="0" smtClean="0">
                <a:solidFill>
                  <a:schemeClr val="tx1">
                    <a:lumMod val="65000"/>
                    <a:lumOff val="35000"/>
                  </a:schemeClr>
                </a:solidFill>
              </a:rPr>
              <a:t>2 gliders (</a:t>
            </a:r>
            <a:r>
              <a:rPr lang="en-US" sz="2000" dirty="0" err="1" smtClean="0">
                <a:solidFill>
                  <a:schemeClr val="tx1">
                    <a:lumMod val="65000"/>
                    <a:lumOff val="35000"/>
                  </a:schemeClr>
                </a:solidFill>
              </a:rPr>
              <a:t>Pelagia</a:t>
            </a:r>
            <a:r>
              <a:rPr lang="en-US" sz="2000" dirty="0" smtClean="0">
                <a:solidFill>
                  <a:schemeClr val="tx1">
                    <a:lumMod val="65000"/>
                    <a:lumOff val="35000"/>
                  </a:schemeClr>
                </a:solidFill>
              </a:rPr>
              <a:t>, Ramses)</a:t>
            </a:r>
          </a:p>
          <a:p>
            <a:pPr marL="457200" indent="-457200" algn="l">
              <a:buFont typeface="Arial" panose="020B0604020202020204" pitchFamily="34" charset="0"/>
              <a:buChar char="•"/>
            </a:pPr>
            <a:r>
              <a:rPr lang="en-US" sz="2000" dirty="0" smtClean="0">
                <a:solidFill>
                  <a:schemeClr val="tx1">
                    <a:lumMod val="65000"/>
                    <a:lumOff val="35000"/>
                  </a:schemeClr>
                </a:solidFill>
              </a:rPr>
              <a:t>3 moorings on mid-transect</a:t>
            </a:r>
          </a:p>
          <a:p>
            <a:pPr marL="457200" indent="-457200" algn="l">
              <a:buFont typeface="Arial" panose="020B0604020202020204" pitchFamily="34" charset="0"/>
              <a:buChar char="•"/>
            </a:pPr>
            <a:r>
              <a:rPr lang="en-US" sz="2000" dirty="0" smtClean="0">
                <a:solidFill>
                  <a:schemeClr val="tx1">
                    <a:lumMod val="65000"/>
                    <a:lumOff val="35000"/>
                  </a:schemeClr>
                </a:solidFill>
              </a:rPr>
              <a:t>Thermistor chain at LB1</a:t>
            </a:r>
          </a:p>
          <a:p>
            <a:pPr marL="1371600" lvl="2" indent="-457200" algn="l">
              <a:buFont typeface="Arial" panose="020B0604020202020204" pitchFamily="34" charset="0"/>
              <a:buChar char="•"/>
            </a:pPr>
            <a:endParaRPr lang="en-US" sz="1600" dirty="0" smtClean="0">
              <a:solidFill>
                <a:schemeClr val="tx1">
                  <a:lumMod val="65000"/>
                  <a:lumOff val="35000"/>
                </a:schemeClr>
              </a:solidFill>
            </a:endParaRPr>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43000"/>
            <a:ext cx="4810125"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5"/>
          <p:cNvSpPr txBox="1"/>
          <p:nvPr/>
        </p:nvSpPr>
        <p:spPr>
          <a:xfrm>
            <a:off x="2334260" y="4354195"/>
            <a:ext cx="561340" cy="370205"/>
          </a:xfrm>
          <a:prstGeom prst="rect">
            <a:avLst/>
          </a:prstGeom>
          <a:noFill/>
        </p:spPr>
        <p:txBody>
          <a:bodyPr wrap="square" rtlCol="0">
            <a:spAutoFit/>
          </a:bodyPr>
          <a:lstStyle/>
          <a:p>
            <a:pPr marL="0" marR="0">
              <a:spcBef>
                <a:spcPts val="0"/>
              </a:spcBef>
              <a:spcAft>
                <a:spcPts val="0"/>
              </a:spcAft>
            </a:pPr>
            <a:r>
              <a:rPr lang="en-US" sz="900" b="1" kern="1200">
                <a:solidFill>
                  <a:srgbClr val="FF0000"/>
                </a:solidFill>
                <a:effectLst/>
                <a:latin typeface="Calibri"/>
                <a:ea typeface="Times New Roman"/>
                <a:cs typeface="Times New Roman"/>
              </a:rPr>
              <a:t>Buoy </a:t>
            </a:r>
            <a:endParaRPr lang="en-US" sz="1200">
              <a:effectLst/>
              <a:latin typeface="Times New Roman"/>
              <a:ea typeface="Times New Roman"/>
            </a:endParaRPr>
          </a:p>
          <a:p>
            <a:pPr marL="0" marR="0">
              <a:spcBef>
                <a:spcPts val="0"/>
              </a:spcBef>
              <a:spcAft>
                <a:spcPts val="0"/>
              </a:spcAft>
            </a:pPr>
            <a:r>
              <a:rPr lang="en-US" sz="900" b="1" kern="1200">
                <a:solidFill>
                  <a:srgbClr val="FF0000"/>
                </a:solidFill>
                <a:effectLst/>
                <a:latin typeface="Calibri"/>
                <a:ea typeface="Times New Roman"/>
                <a:cs typeface="Times New Roman"/>
              </a:rPr>
              <a:t>41004</a:t>
            </a:r>
            <a:endParaRPr lang="en-US" sz="1200">
              <a:effectLst/>
              <a:latin typeface="Times New Roman"/>
              <a:ea typeface="Times New Roman"/>
            </a:endParaRPr>
          </a:p>
        </p:txBody>
      </p:sp>
      <p:sp>
        <p:nvSpPr>
          <p:cNvPr id="6" name="TextBox 45"/>
          <p:cNvSpPr txBox="1"/>
          <p:nvPr/>
        </p:nvSpPr>
        <p:spPr>
          <a:xfrm>
            <a:off x="3020060" y="3581400"/>
            <a:ext cx="561340" cy="246380"/>
          </a:xfrm>
          <a:prstGeom prst="rect">
            <a:avLst/>
          </a:prstGeom>
          <a:noFill/>
        </p:spPr>
        <p:txBody>
          <a:bodyPr wrap="square" rtlCol="0">
            <a:spAutoFit/>
          </a:bodyPr>
          <a:lstStyle/>
          <a:p>
            <a:pPr marL="0" marR="0">
              <a:spcBef>
                <a:spcPts val="0"/>
              </a:spcBef>
              <a:spcAft>
                <a:spcPts val="0"/>
              </a:spcAft>
            </a:pPr>
            <a:r>
              <a:rPr lang="en-US" sz="1000" b="1" kern="1200" dirty="0">
                <a:solidFill>
                  <a:srgbClr val="FF0000"/>
                </a:solidFill>
                <a:effectLst/>
                <a:latin typeface="Calibri"/>
                <a:ea typeface="Times New Roman"/>
                <a:cs typeface="Times New Roman"/>
              </a:rPr>
              <a:t>LB1</a:t>
            </a:r>
            <a:endParaRPr lang="en-US" sz="1200" dirty="0">
              <a:effectLst/>
              <a:latin typeface="Times New Roman"/>
              <a:ea typeface="Times New Roman"/>
            </a:endParaRPr>
          </a:p>
        </p:txBody>
      </p:sp>
      <p:sp>
        <p:nvSpPr>
          <p:cNvPr id="7" name="TextBox 45"/>
          <p:cNvSpPr txBox="1"/>
          <p:nvPr/>
        </p:nvSpPr>
        <p:spPr>
          <a:xfrm>
            <a:off x="3172460" y="3733800"/>
            <a:ext cx="561340" cy="246380"/>
          </a:xfrm>
          <a:prstGeom prst="rect">
            <a:avLst/>
          </a:prstGeom>
          <a:noFill/>
        </p:spPr>
        <p:txBody>
          <a:bodyPr wrap="square" rtlCol="0">
            <a:spAutoFit/>
          </a:bodyPr>
          <a:lstStyle/>
          <a:p>
            <a:pPr marL="0" marR="0">
              <a:spcBef>
                <a:spcPts val="0"/>
              </a:spcBef>
              <a:spcAft>
                <a:spcPts val="0"/>
              </a:spcAft>
            </a:pPr>
            <a:r>
              <a:rPr lang="en-US" sz="1000" b="1" kern="1200" dirty="0">
                <a:solidFill>
                  <a:srgbClr val="FF0000"/>
                </a:solidFill>
                <a:effectLst/>
                <a:latin typeface="Calibri"/>
                <a:ea typeface="Times New Roman"/>
                <a:cs typeface="Times New Roman"/>
              </a:rPr>
              <a:t>LB2</a:t>
            </a:r>
            <a:endParaRPr lang="en-US" sz="1200" dirty="0">
              <a:effectLst/>
              <a:latin typeface="Times New Roman"/>
              <a:ea typeface="Times New Roman"/>
            </a:endParaRPr>
          </a:p>
        </p:txBody>
      </p:sp>
      <p:sp>
        <p:nvSpPr>
          <p:cNvPr id="8" name="TextBox 45"/>
          <p:cNvSpPr txBox="1"/>
          <p:nvPr/>
        </p:nvSpPr>
        <p:spPr>
          <a:xfrm>
            <a:off x="3324860" y="3886200"/>
            <a:ext cx="561340" cy="246380"/>
          </a:xfrm>
          <a:prstGeom prst="rect">
            <a:avLst/>
          </a:prstGeom>
          <a:noFill/>
        </p:spPr>
        <p:txBody>
          <a:bodyPr wrap="square" rtlCol="0">
            <a:spAutoFit/>
          </a:bodyPr>
          <a:lstStyle/>
          <a:p>
            <a:pPr marL="0" marR="0">
              <a:spcBef>
                <a:spcPts val="0"/>
              </a:spcBef>
              <a:spcAft>
                <a:spcPts val="0"/>
              </a:spcAft>
            </a:pPr>
            <a:r>
              <a:rPr lang="en-US" sz="1000" b="1" kern="1200" dirty="0">
                <a:solidFill>
                  <a:srgbClr val="FF0000"/>
                </a:solidFill>
                <a:effectLst/>
                <a:latin typeface="Calibri"/>
                <a:ea typeface="Times New Roman"/>
                <a:cs typeface="Times New Roman"/>
              </a:rPr>
              <a:t>LB3</a:t>
            </a:r>
            <a:endParaRPr lang="en-US" sz="1200" dirty="0">
              <a:effectLst/>
              <a:latin typeface="Times New Roman"/>
              <a:ea typeface="Times New Roman"/>
            </a:endParaRPr>
          </a:p>
        </p:txBody>
      </p:sp>
    </p:spTree>
    <p:extLst>
      <p:ext uri="{BB962C8B-B14F-4D97-AF65-F5344CB8AC3E}">
        <p14:creationId xmlns:p14="http://schemas.microsoft.com/office/powerpoint/2010/main" val="233017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990600"/>
          </a:xfrm>
          <a:solidFill>
            <a:schemeClr val="accent1">
              <a:lumMod val="60000"/>
              <a:lumOff val="40000"/>
            </a:schemeClr>
          </a:solidFill>
        </p:spPr>
        <p:txBody>
          <a:bodyPr>
            <a:normAutofit fontScale="90000"/>
          </a:bodyPr>
          <a:lstStyle/>
          <a:p>
            <a:r>
              <a:rPr lang="en-US" sz="4000" dirty="0" smtClean="0"/>
              <a:t/>
            </a:r>
            <a:br>
              <a:rPr lang="en-US" sz="4000" dirty="0" smtClean="0"/>
            </a:br>
            <a:r>
              <a:rPr lang="en-US" sz="3100" dirty="0"/>
              <a:t>Instruments and Methods </a:t>
            </a:r>
            <a:r>
              <a:rPr lang="en-US" sz="4000" dirty="0"/>
              <a:t/>
            </a:r>
            <a:br>
              <a:rPr lang="en-US" sz="4000" dirty="0"/>
            </a:br>
            <a:r>
              <a:rPr lang="en-US" sz="1800" dirty="0"/>
              <a:t>Overview of Long Bay Field Program</a:t>
            </a:r>
            <a:r>
              <a:rPr lang="en-US" dirty="0" smtClean="0"/>
              <a:t/>
            </a:r>
            <a:br>
              <a:rPr lang="en-US" dirty="0" smtClean="0"/>
            </a:b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7085"/>
            <a:ext cx="9144000" cy="4203830"/>
          </a:xfrm>
          <a:prstGeom prst="rect">
            <a:avLst/>
          </a:prstGeom>
        </p:spPr>
      </p:pic>
      <p:sp>
        <p:nvSpPr>
          <p:cNvPr id="3" name="TextBox 2"/>
          <p:cNvSpPr txBox="1"/>
          <p:nvPr/>
        </p:nvSpPr>
        <p:spPr>
          <a:xfrm>
            <a:off x="2438400" y="1676400"/>
            <a:ext cx="609600" cy="307777"/>
          </a:xfrm>
          <a:prstGeom prst="rect">
            <a:avLst/>
          </a:prstGeom>
          <a:noFill/>
        </p:spPr>
        <p:txBody>
          <a:bodyPr wrap="square" rtlCol="0">
            <a:spAutoFit/>
          </a:bodyPr>
          <a:lstStyle/>
          <a:p>
            <a:r>
              <a:rPr lang="en-US" sz="1400" b="1" dirty="0" smtClean="0">
                <a:solidFill>
                  <a:srgbClr val="FF0000"/>
                </a:solidFill>
              </a:rPr>
              <a:t>LB1</a:t>
            </a:r>
            <a:endParaRPr lang="en-US" sz="1400" b="1" dirty="0">
              <a:solidFill>
                <a:srgbClr val="FF0000"/>
              </a:solidFill>
            </a:endParaRPr>
          </a:p>
        </p:txBody>
      </p:sp>
      <p:sp>
        <p:nvSpPr>
          <p:cNvPr id="6" name="TextBox 5"/>
          <p:cNvSpPr txBox="1"/>
          <p:nvPr/>
        </p:nvSpPr>
        <p:spPr>
          <a:xfrm>
            <a:off x="5029200" y="2225517"/>
            <a:ext cx="609600" cy="307777"/>
          </a:xfrm>
          <a:prstGeom prst="rect">
            <a:avLst/>
          </a:prstGeom>
          <a:noFill/>
        </p:spPr>
        <p:txBody>
          <a:bodyPr wrap="square" rtlCol="0">
            <a:spAutoFit/>
          </a:bodyPr>
          <a:lstStyle/>
          <a:p>
            <a:r>
              <a:rPr lang="en-US" sz="1400" b="1" dirty="0" smtClean="0">
                <a:solidFill>
                  <a:srgbClr val="FF0000"/>
                </a:solidFill>
              </a:rPr>
              <a:t>LB2</a:t>
            </a:r>
            <a:endParaRPr lang="en-US" sz="1400" b="1" dirty="0">
              <a:solidFill>
                <a:srgbClr val="FF0000"/>
              </a:solidFill>
            </a:endParaRPr>
          </a:p>
        </p:txBody>
      </p:sp>
      <p:sp>
        <p:nvSpPr>
          <p:cNvPr id="7" name="TextBox 6"/>
          <p:cNvSpPr txBox="1"/>
          <p:nvPr/>
        </p:nvSpPr>
        <p:spPr>
          <a:xfrm>
            <a:off x="5943600" y="3121223"/>
            <a:ext cx="609600" cy="307777"/>
          </a:xfrm>
          <a:prstGeom prst="rect">
            <a:avLst/>
          </a:prstGeom>
          <a:noFill/>
        </p:spPr>
        <p:txBody>
          <a:bodyPr wrap="square" rtlCol="0">
            <a:spAutoFit/>
          </a:bodyPr>
          <a:lstStyle/>
          <a:p>
            <a:r>
              <a:rPr lang="en-US" sz="1400" b="1" dirty="0" smtClean="0">
                <a:solidFill>
                  <a:srgbClr val="FF0000"/>
                </a:solidFill>
              </a:rPr>
              <a:t>LB3</a:t>
            </a:r>
            <a:endParaRPr lang="en-US" sz="1400" b="1" dirty="0">
              <a:solidFill>
                <a:srgbClr val="FF0000"/>
              </a:solidFill>
            </a:endParaRPr>
          </a:p>
        </p:txBody>
      </p:sp>
    </p:spTree>
    <p:extLst>
      <p:ext uri="{BB962C8B-B14F-4D97-AF65-F5344CB8AC3E}">
        <p14:creationId xmlns:p14="http://schemas.microsoft.com/office/powerpoint/2010/main" val="31483360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75657" y="1447800"/>
            <a:ext cx="6400800" cy="3505200"/>
          </a:xfrm>
        </p:spPr>
        <p:txBody>
          <a:bodyPr>
            <a:normAutofit/>
          </a:bodyPr>
          <a:lstStyle/>
          <a:p>
            <a:pPr marL="342900" indent="-342900" algn="l">
              <a:buFont typeface="Arial" panose="020B0604020202020204" pitchFamily="34" charset="0"/>
              <a:buChar char="•"/>
            </a:pPr>
            <a:r>
              <a:rPr lang="en-US" sz="2400" dirty="0" smtClean="0">
                <a:solidFill>
                  <a:schemeClr val="tx1"/>
                </a:solidFill>
              </a:rPr>
              <a:t>Introduction</a:t>
            </a:r>
          </a:p>
          <a:p>
            <a:pPr marL="342900" indent="-342900" algn="l">
              <a:buFont typeface="Arial" panose="020B0604020202020204" pitchFamily="34" charset="0"/>
              <a:buChar char="•"/>
            </a:pPr>
            <a:r>
              <a:rPr lang="en-US" sz="2400" dirty="0" smtClean="0">
                <a:solidFill>
                  <a:schemeClr val="tx1"/>
                </a:solidFill>
              </a:rPr>
              <a:t>Background</a:t>
            </a:r>
            <a:endParaRPr lang="en-US" sz="2400" dirty="0" smtClean="0">
              <a:solidFill>
                <a:schemeClr val="tx1"/>
              </a:solidFill>
            </a:endParaRPr>
          </a:p>
          <a:p>
            <a:pPr marL="342900" indent="-342900" algn="l">
              <a:buFont typeface="Arial" panose="020B0604020202020204" pitchFamily="34" charset="0"/>
              <a:buChar char="•"/>
            </a:pPr>
            <a:r>
              <a:rPr lang="en-US" sz="2400" dirty="0" smtClean="0">
                <a:solidFill>
                  <a:schemeClr val="tx1"/>
                </a:solidFill>
              </a:rPr>
              <a:t>Instruments and Methods</a:t>
            </a:r>
          </a:p>
          <a:p>
            <a:pPr marL="342900" indent="-342900" algn="l">
              <a:buFont typeface="Arial" panose="020B0604020202020204" pitchFamily="34" charset="0"/>
              <a:buChar char="•"/>
            </a:pPr>
            <a:r>
              <a:rPr lang="en-US" sz="2400" dirty="0" smtClean="0">
                <a:solidFill>
                  <a:schemeClr val="tx1"/>
                </a:solidFill>
              </a:rPr>
              <a:t>Observations</a:t>
            </a:r>
          </a:p>
          <a:p>
            <a:pPr marL="342900" indent="-342900" algn="l">
              <a:buFont typeface="Arial" panose="020B0604020202020204" pitchFamily="34" charset="0"/>
              <a:buChar char="•"/>
            </a:pPr>
            <a:r>
              <a:rPr lang="en-US" sz="2400" dirty="0" smtClean="0">
                <a:solidFill>
                  <a:schemeClr val="tx1"/>
                </a:solidFill>
              </a:rPr>
              <a:t>Synthesis and Conclusions</a:t>
            </a:r>
          </a:p>
          <a:p>
            <a:pPr marL="800100" lvl="1" indent="-342900" algn="l">
              <a:buFont typeface="Arial" panose="020B0604020202020204" pitchFamily="34" charset="0"/>
              <a:buChar char="•"/>
            </a:pPr>
            <a:r>
              <a:rPr lang="en-US" sz="2000" dirty="0" smtClean="0">
                <a:solidFill>
                  <a:schemeClr val="tx1"/>
                </a:solidFill>
              </a:rPr>
              <a:t>i.e. what papers I need to write</a:t>
            </a:r>
            <a:endParaRPr lang="en-US" sz="2000" dirty="0" smtClean="0">
              <a:solidFill>
                <a:schemeClr val="tx1"/>
              </a:solidFill>
            </a:endParaRPr>
          </a:p>
          <a:p>
            <a:pPr marL="342900" indent="-342900" algn="l">
              <a:buFont typeface="Arial" panose="020B0604020202020204" pitchFamily="34" charset="0"/>
              <a:buChar char="•"/>
            </a:pPr>
            <a:endParaRPr lang="en-US" sz="2400" dirty="0">
              <a:solidFill>
                <a:schemeClr val="tx1"/>
              </a:solidFill>
            </a:endParaRPr>
          </a:p>
        </p:txBody>
      </p:sp>
      <p:sp>
        <p:nvSpPr>
          <p:cNvPr id="5" name="Title 1"/>
          <p:cNvSpPr>
            <a:spLocks noGrp="1"/>
          </p:cNvSpPr>
          <p:nvPr>
            <p:ph type="ctrTitle"/>
          </p:nvPr>
        </p:nvSpPr>
        <p:spPr>
          <a:xfrm>
            <a:off x="0" y="0"/>
            <a:ext cx="9144000" cy="990600"/>
          </a:xfrm>
          <a:solidFill>
            <a:schemeClr val="accent1">
              <a:lumMod val="60000"/>
              <a:lumOff val="40000"/>
            </a:schemeClr>
          </a:solidFill>
        </p:spPr>
        <p:txBody>
          <a:bodyPr>
            <a:normAutofit/>
          </a:bodyPr>
          <a:lstStyle/>
          <a:p>
            <a:r>
              <a:rPr lang="en-US" sz="2800" dirty="0" smtClean="0"/>
              <a:t>Outline</a:t>
            </a:r>
            <a:br>
              <a:rPr lang="en-US" sz="2800" dirty="0" smtClean="0"/>
            </a:br>
            <a:endParaRPr lang="en-US" sz="2800" dirty="0"/>
          </a:p>
        </p:txBody>
      </p:sp>
    </p:spTree>
    <p:extLst>
      <p:ext uri="{BB962C8B-B14F-4D97-AF65-F5344CB8AC3E}">
        <p14:creationId xmlns:p14="http://schemas.microsoft.com/office/powerpoint/2010/main" val="30933597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0" y="0"/>
            <a:ext cx="9144000" cy="990600"/>
          </a:xfrm>
          <a:solidFill>
            <a:schemeClr val="accent1">
              <a:lumMod val="60000"/>
              <a:lumOff val="40000"/>
            </a:schemeClr>
          </a:solidFill>
        </p:spPr>
        <p:txBody>
          <a:bodyPr>
            <a:normAutofit fontScale="90000"/>
          </a:bodyPr>
          <a:lstStyle/>
          <a:p>
            <a:pPr marL="800100" lvl="1" indent="-342900" algn="ctr"/>
            <a:r>
              <a:rPr lang="en-US" sz="3100" dirty="0" smtClean="0"/>
              <a:t>Instruments and Methods </a:t>
            </a:r>
            <a:r>
              <a:rPr lang="en-US" sz="5400" dirty="0" smtClean="0"/>
              <a:t/>
            </a:r>
            <a:br>
              <a:rPr lang="en-US" sz="5400" dirty="0" smtClean="0"/>
            </a:br>
            <a:r>
              <a:rPr lang="en-US" dirty="0" smtClean="0"/>
              <a:t>Overview of Long Bay Field Program</a:t>
            </a:r>
            <a:r>
              <a:rPr lang="en-US" sz="2800" dirty="0" smtClean="0"/>
              <a:t/>
            </a:r>
            <a:br>
              <a:rPr lang="en-US" sz="2800" dirty="0" smtClean="0"/>
            </a:br>
            <a:endParaRPr lang="en-US" dirty="0" smtClean="0">
              <a:solidFill>
                <a:schemeClr val="tx1"/>
              </a:solidFill>
              <a:latin typeface="+mn-lt"/>
            </a:endParaRPr>
          </a:p>
        </p:txBody>
      </p:sp>
      <p:graphicFrame>
        <p:nvGraphicFramePr>
          <p:cNvPr id="6" name="Table 5"/>
          <p:cNvGraphicFramePr>
            <a:graphicFrameLocks noGrp="1"/>
          </p:cNvGraphicFramePr>
          <p:nvPr>
            <p:extLst>
              <p:ext uri="{D42A27DB-BD31-4B8C-83A1-F6EECF244321}">
                <p14:modId xmlns:p14="http://schemas.microsoft.com/office/powerpoint/2010/main" val="809656140"/>
              </p:ext>
            </p:extLst>
          </p:nvPr>
        </p:nvGraphicFramePr>
        <p:xfrm>
          <a:off x="838200" y="1362665"/>
          <a:ext cx="7086600" cy="4000503"/>
        </p:xfrm>
        <a:graphic>
          <a:graphicData uri="http://schemas.openxmlformats.org/drawingml/2006/table">
            <a:tbl>
              <a:tblPr firstRow="1" firstCol="1" bandRow="1"/>
              <a:tblGrid>
                <a:gridCol w="1090245"/>
                <a:gridCol w="1323871"/>
                <a:gridCol w="1323871"/>
                <a:gridCol w="1401745"/>
                <a:gridCol w="1012371"/>
                <a:gridCol w="934497"/>
              </a:tblGrid>
              <a:tr h="923193">
                <a:tc>
                  <a:txBody>
                    <a:bodyPr/>
                    <a:lstStyle/>
                    <a:p>
                      <a:pPr marL="0" marR="0">
                        <a:lnSpc>
                          <a:spcPct val="115000"/>
                        </a:lnSpc>
                        <a:spcBef>
                          <a:spcPts val="0"/>
                        </a:spcBef>
                        <a:spcAft>
                          <a:spcPts val="0"/>
                        </a:spcAft>
                      </a:pPr>
                      <a:r>
                        <a:rPr lang="en-US" sz="14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E3BC"/>
                    </a:solidFill>
                  </a:tcPr>
                </a:tc>
                <a:tc>
                  <a:txBody>
                    <a:bodyPr/>
                    <a:lstStyle/>
                    <a:p>
                      <a:pPr marL="0" marR="0">
                        <a:lnSpc>
                          <a:spcPct val="115000"/>
                        </a:lnSpc>
                        <a:spcBef>
                          <a:spcPts val="0"/>
                        </a:spcBef>
                        <a:spcAft>
                          <a:spcPts val="0"/>
                        </a:spcAft>
                      </a:pPr>
                      <a:r>
                        <a:rPr lang="en-US" sz="1400" b="1" i="1">
                          <a:effectLst/>
                          <a:latin typeface="Calibri"/>
                          <a:ea typeface="Calibri"/>
                          <a:cs typeface="Times New Roman"/>
                        </a:rPr>
                        <a:t>Gliders (2x)</a:t>
                      </a:r>
                      <a:endParaRPr lang="en-US" sz="1400" b="1">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E3BC"/>
                    </a:solidFill>
                  </a:tcPr>
                </a:tc>
                <a:tc>
                  <a:txBody>
                    <a:bodyPr/>
                    <a:lstStyle/>
                    <a:p>
                      <a:pPr marL="0" marR="0">
                        <a:lnSpc>
                          <a:spcPct val="115000"/>
                        </a:lnSpc>
                        <a:spcBef>
                          <a:spcPts val="0"/>
                        </a:spcBef>
                        <a:spcAft>
                          <a:spcPts val="0"/>
                        </a:spcAft>
                      </a:pPr>
                      <a:r>
                        <a:rPr lang="en-US" sz="1400" b="1" i="1">
                          <a:effectLst/>
                          <a:latin typeface="Calibri"/>
                          <a:ea typeface="Calibri"/>
                          <a:cs typeface="Times New Roman"/>
                        </a:rPr>
                        <a:t>Moorings (3x)</a:t>
                      </a:r>
                      <a:endParaRPr lang="en-US" sz="1400" b="1">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E3BC"/>
                    </a:solidFill>
                  </a:tcPr>
                </a:tc>
                <a:tc>
                  <a:txBody>
                    <a:bodyPr/>
                    <a:lstStyle/>
                    <a:p>
                      <a:pPr marL="0" marR="0">
                        <a:lnSpc>
                          <a:spcPct val="115000"/>
                        </a:lnSpc>
                        <a:spcBef>
                          <a:spcPts val="0"/>
                        </a:spcBef>
                        <a:spcAft>
                          <a:spcPts val="0"/>
                        </a:spcAft>
                      </a:pPr>
                      <a:r>
                        <a:rPr lang="en-US" sz="1400" b="1" i="1">
                          <a:effectLst/>
                          <a:latin typeface="Calibri"/>
                          <a:ea typeface="Calibri"/>
                          <a:cs typeface="Times New Roman"/>
                        </a:rPr>
                        <a:t>Temperature</a:t>
                      </a:r>
                      <a:endParaRPr lang="en-US" sz="1400" b="1">
                        <a:effectLst/>
                        <a:latin typeface="Calibri"/>
                        <a:ea typeface="Calibri"/>
                        <a:cs typeface="Times New Roman"/>
                      </a:endParaRPr>
                    </a:p>
                    <a:p>
                      <a:pPr marL="0" marR="0">
                        <a:lnSpc>
                          <a:spcPct val="115000"/>
                        </a:lnSpc>
                        <a:spcBef>
                          <a:spcPts val="0"/>
                        </a:spcBef>
                        <a:spcAft>
                          <a:spcPts val="0"/>
                        </a:spcAft>
                      </a:pPr>
                      <a:r>
                        <a:rPr lang="en-US" sz="1400" b="1" i="1">
                          <a:effectLst/>
                          <a:latin typeface="Calibri"/>
                          <a:ea typeface="Calibri"/>
                          <a:cs typeface="Times New Roman"/>
                        </a:rPr>
                        <a:t>Chain (1x)</a:t>
                      </a:r>
                      <a:endParaRPr lang="en-US" sz="1400" b="1">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E3BC"/>
                    </a:solidFill>
                  </a:tcPr>
                </a:tc>
                <a:tc>
                  <a:txBody>
                    <a:bodyPr/>
                    <a:lstStyle/>
                    <a:p>
                      <a:pPr marL="0" marR="0">
                        <a:lnSpc>
                          <a:spcPct val="115000"/>
                        </a:lnSpc>
                        <a:spcBef>
                          <a:spcPts val="0"/>
                        </a:spcBef>
                        <a:spcAft>
                          <a:spcPts val="0"/>
                        </a:spcAft>
                      </a:pPr>
                      <a:r>
                        <a:rPr lang="en-US" sz="1400" b="1" i="1">
                          <a:effectLst/>
                          <a:latin typeface="Calibri"/>
                          <a:ea typeface="Calibri"/>
                          <a:cs typeface="Times New Roman"/>
                        </a:rPr>
                        <a:t>Towed </a:t>
                      </a:r>
                      <a:endParaRPr lang="en-US" sz="1400" b="1">
                        <a:effectLst/>
                        <a:latin typeface="Calibri"/>
                        <a:ea typeface="Calibri"/>
                        <a:cs typeface="Times New Roman"/>
                      </a:endParaRPr>
                    </a:p>
                    <a:p>
                      <a:pPr marL="0" marR="0">
                        <a:lnSpc>
                          <a:spcPct val="115000"/>
                        </a:lnSpc>
                        <a:spcBef>
                          <a:spcPts val="0"/>
                        </a:spcBef>
                        <a:spcAft>
                          <a:spcPts val="0"/>
                        </a:spcAft>
                      </a:pPr>
                      <a:r>
                        <a:rPr lang="en-US" sz="1400" b="1" i="1">
                          <a:effectLst/>
                          <a:latin typeface="Calibri"/>
                          <a:ea typeface="Calibri"/>
                          <a:cs typeface="Times New Roman"/>
                        </a:rPr>
                        <a:t>Body (1x)</a:t>
                      </a:r>
                      <a:endParaRPr lang="en-US" sz="1400" b="1">
                        <a:effectLst/>
                        <a:latin typeface="Calibri"/>
                        <a:ea typeface="Calibri"/>
                        <a:cs typeface="Times New Roman"/>
                      </a:endParaRPr>
                    </a:p>
                    <a:p>
                      <a:pPr marL="0" marR="0">
                        <a:lnSpc>
                          <a:spcPct val="115000"/>
                        </a:lnSpc>
                        <a:spcBef>
                          <a:spcPts val="0"/>
                        </a:spcBef>
                        <a:spcAft>
                          <a:spcPts val="0"/>
                        </a:spcAft>
                      </a:pPr>
                      <a:r>
                        <a:rPr lang="en-US" sz="1400" b="1" i="1">
                          <a:effectLst/>
                          <a:latin typeface="Calibri"/>
                          <a:ea typeface="Calibri"/>
                          <a:cs typeface="Times New Roman"/>
                        </a:rPr>
                        <a:t> </a:t>
                      </a:r>
                      <a:endParaRPr lang="en-US" sz="1400" b="1">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E3BC"/>
                    </a:solidFill>
                  </a:tcPr>
                </a:tc>
                <a:tc>
                  <a:txBody>
                    <a:bodyPr/>
                    <a:lstStyle/>
                    <a:p>
                      <a:pPr marL="0" marR="0">
                        <a:lnSpc>
                          <a:spcPct val="115000"/>
                        </a:lnSpc>
                        <a:spcBef>
                          <a:spcPts val="0"/>
                        </a:spcBef>
                        <a:spcAft>
                          <a:spcPts val="0"/>
                        </a:spcAft>
                      </a:pPr>
                      <a:r>
                        <a:rPr lang="en-US" sz="1400" b="1" i="1">
                          <a:effectLst/>
                          <a:latin typeface="Calibri"/>
                          <a:ea typeface="Calibri"/>
                          <a:cs typeface="Times New Roman"/>
                        </a:rPr>
                        <a:t>Ship</a:t>
                      </a:r>
                      <a:endParaRPr lang="en-US" sz="1400" b="1">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E3BC"/>
                    </a:solidFill>
                  </a:tcPr>
                </a:tc>
              </a:tr>
              <a:tr h="307731">
                <a:tc>
                  <a:txBody>
                    <a:bodyPr/>
                    <a:lstStyle/>
                    <a:p>
                      <a:pPr marL="0" marR="0">
                        <a:lnSpc>
                          <a:spcPct val="115000"/>
                        </a:lnSpc>
                        <a:spcBef>
                          <a:spcPts val="0"/>
                        </a:spcBef>
                        <a:spcAft>
                          <a:spcPts val="0"/>
                        </a:spcAft>
                      </a:pPr>
                      <a:r>
                        <a:rPr lang="en-US" sz="1400" b="1" dirty="0">
                          <a:effectLst/>
                          <a:latin typeface="Calibri"/>
                          <a:ea typeface="Calibri"/>
                          <a:cs typeface="Times New Roman"/>
                        </a:rPr>
                        <a:t>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  x(25)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7731">
                <a:tc>
                  <a:txBody>
                    <a:bodyPr/>
                    <a:lstStyle/>
                    <a:p>
                      <a:pPr marL="0" marR="0">
                        <a:lnSpc>
                          <a:spcPct val="115000"/>
                        </a:lnSpc>
                        <a:spcBef>
                          <a:spcPts val="0"/>
                        </a:spcBef>
                        <a:spcAft>
                          <a:spcPts val="0"/>
                        </a:spcAft>
                      </a:pPr>
                      <a:r>
                        <a:rPr lang="en-US" sz="1400" b="1" dirty="0">
                          <a:effectLst/>
                          <a:latin typeface="Calibri"/>
                          <a:ea typeface="Calibri"/>
                          <a:cs typeface="Times New Roman"/>
                        </a:rPr>
                        <a: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7731">
                <a:tc>
                  <a:txBody>
                    <a:bodyPr/>
                    <a:lstStyle/>
                    <a:p>
                      <a:pPr marL="0" marR="0">
                        <a:lnSpc>
                          <a:spcPct val="115000"/>
                        </a:lnSpc>
                        <a:spcBef>
                          <a:spcPts val="0"/>
                        </a:spcBef>
                        <a:spcAft>
                          <a:spcPts val="0"/>
                        </a:spcAft>
                      </a:pPr>
                      <a:r>
                        <a:rPr lang="en-US" sz="1400" b="1" dirty="0" err="1" smtClean="0">
                          <a:effectLst/>
                          <a:latin typeface="Calibri"/>
                          <a:ea typeface="Calibri"/>
                          <a:cs typeface="Times New Roman"/>
                        </a:rPr>
                        <a:t>Chl</a:t>
                      </a:r>
                      <a:r>
                        <a:rPr lang="en-US" sz="1400" b="1" dirty="0" smtClean="0">
                          <a:effectLst/>
                          <a:latin typeface="Calibri"/>
                          <a:ea typeface="Calibri"/>
                          <a:cs typeface="Times New Roman"/>
                        </a:rPr>
                        <a:t>-a</a:t>
                      </a:r>
                      <a:endParaRPr lang="en-US" sz="1400" b="1"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  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7731">
                <a:tc>
                  <a:txBody>
                    <a:bodyPr/>
                    <a:lstStyle/>
                    <a:p>
                      <a:pPr marL="0" marR="0">
                        <a:lnSpc>
                          <a:spcPct val="115000"/>
                        </a:lnSpc>
                        <a:spcBef>
                          <a:spcPts val="0"/>
                        </a:spcBef>
                        <a:spcAft>
                          <a:spcPts val="0"/>
                        </a:spcAft>
                      </a:pPr>
                      <a:r>
                        <a:rPr lang="en-US" sz="1400" b="1" dirty="0">
                          <a:effectLst/>
                          <a:latin typeface="Calibri"/>
                          <a:ea typeface="Calibri"/>
                          <a:cs typeface="Times New Roman"/>
                        </a:rPr>
                        <a:t>DO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7731">
                <a:tc>
                  <a:txBody>
                    <a:bodyPr/>
                    <a:lstStyle/>
                    <a:p>
                      <a:pPr marL="0" marR="0">
                        <a:lnSpc>
                          <a:spcPct val="115000"/>
                        </a:lnSpc>
                        <a:spcBef>
                          <a:spcPts val="0"/>
                        </a:spcBef>
                        <a:spcAft>
                          <a:spcPts val="0"/>
                        </a:spcAft>
                      </a:pPr>
                      <a:r>
                        <a:rPr lang="en-US" sz="1400" b="1" dirty="0" err="1">
                          <a:effectLst/>
                          <a:latin typeface="Calibri"/>
                          <a:ea typeface="Calibri"/>
                          <a:cs typeface="Times New Roman"/>
                        </a:rPr>
                        <a:t>u,v</a:t>
                      </a:r>
                      <a:endParaRPr lang="en-US" sz="1400" b="1"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r>
                        <a:rPr lang="en-US" sz="1600" b="1" dirty="0" smtClean="0">
                          <a:effectLst/>
                          <a:latin typeface="Calibri"/>
                          <a:ea typeface="Calibri"/>
                          <a:cs typeface="Times New Roman"/>
                        </a:rPr>
                        <a:t>x</a:t>
                      </a:r>
                      <a:endParaRPr lang="en-US" sz="1600" b="1"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7731">
                <a:tc>
                  <a:txBody>
                    <a:bodyPr/>
                    <a:lstStyle/>
                    <a:p>
                      <a:pPr marL="0" marR="0">
                        <a:lnSpc>
                          <a:spcPct val="115000"/>
                        </a:lnSpc>
                        <a:spcBef>
                          <a:spcPts val="0"/>
                        </a:spcBef>
                        <a:spcAft>
                          <a:spcPts val="0"/>
                        </a:spcAft>
                      </a:pPr>
                      <a:r>
                        <a:rPr lang="en-US" sz="1400" b="1">
                          <a:effectLst/>
                          <a:latin typeface="Calibri"/>
                          <a:ea typeface="Calibri"/>
                          <a:cs typeface="Times New Roman"/>
                        </a:rPr>
                        <a:t>NO</a:t>
                      </a:r>
                      <a:r>
                        <a:rPr lang="en-US" sz="1400" b="1" baseline="-25000">
                          <a:effectLst/>
                          <a:latin typeface="Calibri"/>
                          <a:ea typeface="Calibri"/>
                          <a:cs typeface="Times New Roman"/>
                        </a:rPr>
                        <a:t>3</a:t>
                      </a:r>
                      <a:r>
                        <a:rPr lang="en-US" sz="1400" b="1" baseline="30000">
                          <a:effectLst/>
                          <a:latin typeface="Calibri"/>
                          <a:ea typeface="Calibri"/>
                          <a:cs typeface="Times New Roman"/>
                        </a:rPr>
                        <a:t>-</a:t>
                      </a:r>
                      <a:endParaRPr lang="en-US" sz="1400" b="1">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7731">
                <a:tc>
                  <a:txBody>
                    <a:bodyPr/>
                    <a:lstStyle/>
                    <a:p>
                      <a:pPr marL="0" marR="0">
                        <a:lnSpc>
                          <a:spcPct val="115000"/>
                        </a:lnSpc>
                        <a:spcBef>
                          <a:spcPts val="0"/>
                        </a:spcBef>
                        <a:spcAft>
                          <a:spcPts val="0"/>
                        </a:spcAft>
                      </a:pPr>
                      <a:r>
                        <a:rPr lang="en-US" sz="1400" b="1">
                          <a:effectLst/>
                          <a:latin typeface="Calibri"/>
                          <a:ea typeface="Calibri"/>
                          <a:cs typeface="Times New Roman"/>
                        </a:rPr>
                        <a:t>PAR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r>
              <a:tr h="307731">
                <a:tc>
                  <a:txBody>
                    <a:bodyPr/>
                    <a:lstStyle/>
                    <a:p>
                      <a:pPr marL="0" marR="0">
                        <a:lnSpc>
                          <a:spcPct val="115000"/>
                        </a:lnSpc>
                        <a:spcBef>
                          <a:spcPts val="0"/>
                        </a:spcBef>
                        <a:spcAft>
                          <a:spcPts val="0"/>
                        </a:spcAft>
                      </a:pPr>
                      <a:r>
                        <a:rPr lang="en-US" sz="1400" b="1">
                          <a:effectLst/>
                          <a:latin typeface="Calibri"/>
                          <a:ea typeface="Calibri"/>
                          <a:cs typeface="Times New Roman"/>
                        </a:rPr>
                        <a:t>CDOM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r>
              <a:tr h="307731">
                <a:tc>
                  <a:txBody>
                    <a:bodyPr/>
                    <a:lstStyle/>
                    <a:p>
                      <a:pPr marL="0" marR="0">
                        <a:lnSpc>
                          <a:spcPct val="115000"/>
                        </a:lnSpc>
                        <a:spcBef>
                          <a:spcPts val="0"/>
                        </a:spcBef>
                        <a:spcAft>
                          <a:spcPts val="0"/>
                        </a:spcAft>
                      </a:pPr>
                      <a:r>
                        <a:rPr lang="en-US" sz="1400" b="1" dirty="0">
                          <a:effectLst/>
                          <a:latin typeface="Calibri"/>
                          <a:ea typeface="Calibri"/>
                          <a:cs typeface="Times New Roman"/>
                        </a:rPr>
                        <a:t>scatter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r>
              <a:tr h="307731">
                <a:tc>
                  <a:txBody>
                    <a:bodyPr/>
                    <a:lstStyle/>
                    <a:p>
                      <a:pPr marL="0" marR="0">
                        <a:lnSpc>
                          <a:spcPct val="115000"/>
                        </a:lnSpc>
                        <a:spcBef>
                          <a:spcPts val="0"/>
                        </a:spcBef>
                        <a:spcAft>
                          <a:spcPts val="0"/>
                        </a:spcAft>
                      </a:pPr>
                      <a:r>
                        <a:rPr lang="en-US" sz="1400" b="1" dirty="0">
                          <a:effectLst/>
                          <a:latin typeface="Calibri"/>
                          <a:ea typeface="Calibri"/>
                          <a:cs typeface="Times New Roman"/>
                        </a:rPr>
                        <a:t>turbidity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r>
            </a:tbl>
          </a:graphicData>
        </a:graphic>
      </p:graphicFrame>
      <p:sp>
        <p:nvSpPr>
          <p:cNvPr id="7" name="TextBox 6"/>
          <p:cNvSpPr txBox="1"/>
          <p:nvPr/>
        </p:nvSpPr>
        <p:spPr>
          <a:xfrm>
            <a:off x="1295400" y="5553670"/>
            <a:ext cx="6477000" cy="923330"/>
          </a:xfrm>
          <a:prstGeom prst="rect">
            <a:avLst/>
          </a:prstGeom>
          <a:noFill/>
        </p:spPr>
        <p:txBody>
          <a:bodyPr wrap="square" rtlCol="0">
            <a:spAutoFit/>
          </a:bodyPr>
          <a:lstStyle/>
          <a:p>
            <a:r>
              <a:rPr lang="en-US" dirty="0"/>
              <a:t>+Air-sea interaction data from NOAA Buoy 41004, CERES</a:t>
            </a:r>
          </a:p>
          <a:p>
            <a:r>
              <a:rPr lang="en-US" dirty="0" smtClean="0"/>
              <a:t>+</a:t>
            </a:r>
            <a:r>
              <a:rPr lang="en-US" dirty="0"/>
              <a:t>Satellite images of SST, </a:t>
            </a:r>
            <a:r>
              <a:rPr lang="en-US" dirty="0" err="1"/>
              <a:t>Chl</a:t>
            </a:r>
            <a:endParaRPr lang="en-US" dirty="0"/>
          </a:p>
          <a:p>
            <a:endParaRPr lang="en-US" dirty="0"/>
          </a:p>
        </p:txBody>
      </p:sp>
    </p:spTree>
    <p:extLst>
      <p:ext uri="{BB962C8B-B14F-4D97-AF65-F5344CB8AC3E}">
        <p14:creationId xmlns:p14="http://schemas.microsoft.com/office/powerpoint/2010/main" val="34169059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0" y="0"/>
            <a:ext cx="9144000" cy="990600"/>
          </a:xfrm>
          <a:solidFill>
            <a:schemeClr val="accent1">
              <a:lumMod val="60000"/>
              <a:lumOff val="40000"/>
            </a:schemeClr>
          </a:solidFill>
        </p:spPr>
        <p:txBody>
          <a:bodyPr>
            <a:normAutofit/>
          </a:bodyPr>
          <a:lstStyle/>
          <a:p>
            <a:pPr marL="800100" lvl="1" indent="-342900" algn="ctr"/>
            <a:r>
              <a:rPr lang="en-US" sz="2800" dirty="0" smtClean="0"/>
              <a:t>Instruments and Methods </a:t>
            </a:r>
            <a:r>
              <a:rPr lang="en-US" sz="3600" dirty="0" smtClean="0"/>
              <a:t/>
            </a:r>
            <a:br>
              <a:rPr lang="en-US" sz="3600" dirty="0" smtClean="0"/>
            </a:br>
            <a:r>
              <a:rPr lang="en-US" sz="1600" dirty="0" smtClean="0"/>
              <a:t>Overview of Long Bay Field Program</a:t>
            </a:r>
            <a:endParaRPr lang="en-US" sz="1600" dirty="0" smtClean="0">
              <a:solidFill>
                <a:schemeClr val="tx1"/>
              </a:solidFill>
              <a:latin typeface="+mn-lt"/>
            </a:endParaRPr>
          </a:p>
        </p:txBody>
      </p:sp>
      <p:graphicFrame>
        <p:nvGraphicFramePr>
          <p:cNvPr id="6" name="Table 5"/>
          <p:cNvGraphicFramePr>
            <a:graphicFrameLocks noGrp="1"/>
          </p:cNvGraphicFramePr>
          <p:nvPr>
            <p:extLst>
              <p:ext uri="{D42A27DB-BD31-4B8C-83A1-F6EECF244321}">
                <p14:modId xmlns:p14="http://schemas.microsoft.com/office/powerpoint/2010/main" val="2472586497"/>
              </p:ext>
            </p:extLst>
          </p:nvPr>
        </p:nvGraphicFramePr>
        <p:xfrm>
          <a:off x="838200" y="1362665"/>
          <a:ext cx="7086600" cy="4000503"/>
        </p:xfrm>
        <a:graphic>
          <a:graphicData uri="http://schemas.openxmlformats.org/drawingml/2006/table">
            <a:tbl>
              <a:tblPr firstRow="1" firstCol="1" bandRow="1"/>
              <a:tblGrid>
                <a:gridCol w="1090245"/>
                <a:gridCol w="1323871"/>
                <a:gridCol w="1323871"/>
                <a:gridCol w="1401745"/>
                <a:gridCol w="1012371"/>
                <a:gridCol w="934497"/>
              </a:tblGrid>
              <a:tr h="923193">
                <a:tc>
                  <a:txBody>
                    <a:bodyPr/>
                    <a:lstStyle/>
                    <a:p>
                      <a:pPr marL="0" marR="0">
                        <a:lnSpc>
                          <a:spcPct val="115000"/>
                        </a:lnSpc>
                        <a:spcBef>
                          <a:spcPts val="0"/>
                        </a:spcBef>
                        <a:spcAft>
                          <a:spcPts val="0"/>
                        </a:spcAft>
                      </a:pPr>
                      <a:r>
                        <a:rPr lang="en-US" sz="14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E3BC"/>
                    </a:solidFill>
                  </a:tcPr>
                </a:tc>
                <a:tc>
                  <a:txBody>
                    <a:bodyPr/>
                    <a:lstStyle/>
                    <a:p>
                      <a:pPr marL="0" marR="0">
                        <a:lnSpc>
                          <a:spcPct val="115000"/>
                        </a:lnSpc>
                        <a:spcBef>
                          <a:spcPts val="0"/>
                        </a:spcBef>
                        <a:spcAft>
                          <a:spcPts val="0"/>
                        </a:spcAft>
                      </a:pPr>
                      <a:r>
                        <a:rPr lang="en-US" sz="1400" b="1" i="1">
                          <a:effectLst/>
                          <a:latin typeface="Calibri"/>
                          <a:ea typeface="Calibri"/>
                          <a:cs typeface="Times New Roman"/>
                        </a:rPr>
                        <a:t>Gliders (2x)</a:t>
                      </a:r>
                      <a:endParaRPr lang="en-US" sz="1400" b="1">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E3BC"/>
                    </a:solidFill>
                  </a:tcPr>
                </a:tc>
                <a:tc>
                  <a:txBody>
                    <a:bodyPr/>
                    <a:lstStyle/>
                    <a:p>
                      <a:pPr marL="0" marR="0">
                        <a:lnSpc>
                          <a:spcPct val="115000"/>
                        </a:lnSpc>
                        <a:spcBef>
                          <a:spcPts val="0"/>
                        </a:spcBef>
                        <a:spcAft>
                          <a:spcPts val="0"/>
                        </a:spcAft>
                      </a:pPr>
                      <a:r>
                        <a:rPr lang="en-US" sz="1400" b="1" i="1">
                          <a:effectLst/>
                          <a:latin typeface="Calibri"/>
                          <a:ea typeface="Calibri"/>
                          <a:cs typeface="Times New Roman"/>
                        </a:rPr>
                        <a:t>Moorings (3x)</a:t>
                      </a:r>
                      <a:endParaRPr lang="en-US" sz="1400" b="1">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E3BC"/>
                    </a:solidFill>
                  </a:tcPr>
                </a:tc>
                <a:tc>
                  <a:txBody>
                    <a:bodyPr/>
                    <a:lstStyle/>
                    <a:p>
                      <a:pPr marL="0" marR="0">
                        <a:lnSpc>
                          <a:spcPct val="115000"/>
                        </a:lnSpc>
                        <a:spcBef>
                          <a:spcPts val="0"/>
                        </a:spcBef>
                        <a:spcAft>
                          <a:spcPts val="0"/>
                        </a:spcAft>
                      </a:pPr>
                      <a:r>
                        <a:rPr lang="en-US" sz="1400" b="1" i="1">
                          <a:effectLst/>
                          <a:latin typeface="Calibri"/>
                          <a:ea typeface="Calibri"/>
                          <a:cs typeface="Times New Roman"/>
                        </a:rPr>
                        <a:t>Temperature</a:t>
                      </a:r>
                      <a:endParaRPr lang="en-US" sz="1400" b="1">
                        <a:effectLst/>
                        <a:latin typeface="Calibri"/>
                        <a:ea typeface="Calibri"/>
                        <a:cs typeface="Times New Roman"/>
                      </a:endParaRPr>
                    </a:p>
                    <a:p>
                      <a:pPr marL="0" marR="0">
                        <a:lnSpc>
                          <a:spcPct val="115000"/>
                        </a:lnSpc>
                        <a:spcBef>
                          <a:spcPts val="0"/>
                        </a:spcBef>
                        <a:spcAft>
                          <a:spcPts val="0"/>
                        </a:spcAft>
                      </a:pPr>
                      <a:r>
                        <a:rPr lang="en-US" sz="1400" b="1" i="1">
                          <a:effectLst/>
                          <a:latin typeface="Calibri"/>
                          <a:ea typeface="Calibri"/>
                          <a:cs typeface="Times New Roman"/>
                        </a:rPr>
                        <a:t>Chain (1x)</a:t>
                      </a:r>
                      <a:endParaRPr lang="en-US" sz="1400" b="1">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E3BC"/>
                    </a:solidFill>
                  </a:tcPr>
                </a:tc>
                <a:tc>
                  <a:txBody>
                    <a:bodyPr/>
                    <a:lstStyle/>
                    <a:p>
                      <a:pPr marL="0" marR="0">
                        <a:lnSpc>
                          <a:spcPct val="115000"/>
                        </a:lnSpc>
                        <a:spcBef>
                          <a:spcPts val="0"/>
                        </a:spcBef>
                        <a:spcAft>
                          <a:spcPts val="0"/>
                        </a:spcAft>
                      </a:pPr>
                      <a:r>
                        <a:rPr lang="en-US" sz="1400" b="1" i="1">
                          <a:effectLst/>
                          <a:latin typeface="Calibri"/>
                          <a:ea typeface="Calibri"/>
                          <a:cs typeface="Times New Roman"/>
                        </a:rPr>
                        <a:t>Towed </a:t>
                      </a:r>
                      <a:endParaRPr lang="en-US" sz="1400" b="1">
                        <a:effectLst/>
                        <a:latin typeface="Calibri"/>
                        <a:ea typeface="Calibri"/>
                        <a:cs typeface="Times New Roman"/>
                      </a:endParaRPr>
                    </a:p>
                    <a:p>
                      <a:pPr marL="0" marR="0">
                        <a:lnSpc>
                          <a:spcPct val="115000"/>
                        </a:lnSpc>
                        <a:spcBef>
                          <a:spcPts val="0"/>
                        </a:spcBef>
                        <a:spcAft>
                          <a:spcPts val="0"/>
                        </a:spcAft>
                      </a:pPr>
                      <a:r>
                        <a:rPr lang="en-US" sz="1400" b="1" i="1">
                          <a:effectLst/>
                          <a:latin typeface="Calibri"/>
                          <a:ea typeface="Calibri"/>
                          <a:cs typeface="Times New Roman"/>
                        </a:rPr>
                        <a:t>Body (1x)</a:t>
                      </a:r>
                      <a:endParaRPr lang="en-US" sz="1400" b="1">
                        <a:effectLst/>
                        <a:latin typeface="Calibri"/>
                        <a:ea typeface="Calibri"/>
                        <a:cs typeface="Times New Roman"/>
                      </a:endParaRPr>
                    </a:p>
                    <a:p>
                      <a:pPr marL="0" marR="0">
                        <a:lnSpc>
                          <a:spcPct val="115000"/>
                        </a:lnSpc>
                        <a:spcBef>
                          <a:spcPts val="0"/>
                        </a:spcBef>
                        <a:spcAft>
                          <a:spcPts val="0"/>
                        </a:spcAft>
                      </a:pPr>
                      <a:r>
                        <a:rPr lang="en-US" sz="1400" b="1" i="1">
                          <a:effectLst/>
                          <a:latin typeface="Calibri"/>
                          <a:ea typeface="Calibri"/>
                          <a:cs typeface="Times New Roman"/>
                        </a:rPr>
                        <a:t> </a:t>
                      </a:r>
                      <a:endParaRPr lang="en-US" sz="1400" b="1">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E3BC"/>
                    </a:solidFill>
                  </a:tcPr>
                </a:tc>
                <a:tc>
                  <a:txBody>
                    <a:bodyPr/>
                    <a:lstStyle/>
                    <a:p>
                      <a:pPr marL="0" marR="0">
                        <a:lnSpc>
                          <a:spcPct val="115000"/>
                        </a:lnSpc>
                        <a:spcBef>
                          <a:spcPts val="0"/>
                        </a:spcBef>
                        <a:spcAft>
                          <a:spcPts val="0"/>
                        </a:spcAft>
                      </a:pPr>
                      <a:r>
                        <a:rPr lang="en-US" sz="1400" b="1" i="1">
                          <a:effectLst/>
                          <a:latin typeface="Calibri"/>
                          <a:ea typeface="Calibri"/>
                          <a:cs typeface="Times New Roman"/>
                        </a:rPr>
                        <a:t>Ship</a:t>
                      </a:r>
                      <a:endParaRPr lang="en-US" sz="1400" b="1">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E3BC"/>
                    </a:solidFill>
                  </a:tcPr>
                </a:tc>
              </a:tr>
              <a:tr h="307731">
                <a:tc>
                  <a:txBody>
                    <a:bodyPr/>
                    <a:lstStyle/>
                    <a:p>
                      <a:pPr marL="0" marR="0">
                        <a:lnSpc>
                          <a:spcPct val="115000"/>
                        </a:lnSpc>
                        <a:spcBef>
                          <a:spcPts val="0"/>
                        </a:spcBef>
                        <a:spcAft>
                          <a:spcPts val="0"/>
                        </a:spcAft>
                      </a:pPr>
                      <a:r>
                        <a:rPr lang="en-US" sz="1400" b="1" dirty="0">
                          <a:effectLst/>
                          <a:latin typeface="Calibri"/>
                          <a:ea typeface="Calibri"/>
                          <a:cs typeface="Times New Roman"/>
                        </a:rPr>
                        <a:t>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  x(25)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solidFill>
                            <a:srgbClr val="FF0000"/>
                          </a:solidFill>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7731">
                <a:tc>
                  <a:txBody>
                    <a:bodyPr/>
                    <a:lstStyle/>
                    <a:p>
                      <a:pPr marL="0" marR="0">
                        <a:lnSpc>
                          <a:spcPct val="115000"/>
                        </a:lnSpc>
                        <a:spcBef>
                          <a:spcPts val="0"/>
                        </a:spcBef>
                        <a:spcAft>
                          <a:spcPts val="0"/>
                        </a:spcAft>
                      </a:pPr>
                      <a:r>
                        <a:rPr lang="en-US" sz="1400" b="1" dirty="0">
                          <a:effectLst/>
                          <a:latin typeface="Calibri"/>
                          <a:ea typeface="Calibri"/>
                          <a:cs typeface="Times New Roman"/>
                        </a:rPr>
                        <a: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solidFill>
                            <a:srgbClr val="FF0000"/>
                          </a:solidFill>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7731">
                <a:tc>
                  <a:txBody>
                    <a:bodyPr/>
                    <a:lstStyle/>
                    <a:p>
                      <a:pPr marL="0" marR="0">
                        <a:lnSpc>
                          <a:spcPct val="115000"/>
                        </a:lnSpc>
                        <a:spcBef>
                          <a:spcPts val="0"/>
                        </a:spcBef>
                        <a:spcAft>
                          <a:spcPts val="0"/>
                        </a:spcAft>
                      </a:pPr>
                      <a:r>
                        <a:rPr lang="en-US" sz="1400" b="1" dirty="0" err="1" smtClean="0">
                          <a:effectLst/>
                          <a:latin typeface="Calibri"/>
                          <a:ea typeface="Calibri"/>
                          <a:cs typeface="Times New Roman"/>
                        </a:rPr>
                        <a:t>Chl</a:t>
                      </a:r>
                      <a:r>
                        <a:rPr lang="en-US" sz="1400" b="1" dirty="0" smtClean="0">
                          <a:effectLst/>
                          <a:latin typeface="Calibri"/>
                          <a:ea typeface="Calibri"/>
                          <a:cs typeface="Times New Roman"/>
                        </a:rPr>
                        <a:t>-a</a:t>
                      </a:r>
                      <a:endParaRPr lang="en-US" sz="1400" b="1"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7731">
                <a:tc>
                  <a:txBody>
                    <a:bodyPr/>
                    <a:lstStyle/>
                    <a:p>
                      <a:pPr marL="0" marR="0">
                        <a:lnSpc>
                          <a:spcPct val="115000"/>
                        </a:lnSpc>
                        <a:spcBef>
                          <a:spcPts val="0"/>
                        </a:spcBef>
                        <a:spcAft>
                          <a:spcPts val="0"/>
                        </a:spcAft>
                      </a:pPr>
                      <a:r>
                        <a:rPr lang="en-US" sz="1400" b="1" dirty="0">
                          <a:effectLst/>
                          <a:latin typeface="Calibri"/>
                          <a:ea typeface="Calibri"/>
                          <a:cs typeface="Times New Roman"/>
                        </a:rPr>
                        <a:t>DO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solidFill>
                            <a:srgbClr val="FF0000"/>
                          </a:solidFill>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7731">
                <a:tc>
                  <a:txBody>
                    <a:bodyPr/>
                    <a:lstStyle/>
                    <a:p>
                      <a:pPr marL="0" marR="0">
                        <a:lnSpc>
                          <a:spcPct val="115000"/>
                        </a:lnSpc>
                        <a:spcBef>
                          <a:spcPts val="0"/>
                        </a:spcBef>
                        <a:spcAft>
                          <a:spcPts val="0"/>
                        </a:spcAft>
                      </a:pPr>
                      <a:r>
                        <a:rPr lang="en-US" sz="1400" b="1" dirty="0" err="1">
                          <a:effectLst/>
                          <a:latin typeface="Calibri"/>
                          <a:ea typeface="Calibri"/>
                          <a:cs typeface="Times New Roman"/>
                        </a:rPr>
                        <a:t>u,v</a:t>
                      </a:r>
                      <a:endParaRPr lang="en-US" sz="1400" b="1"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r>
                        <a:rPr lang="en-US" sz="1600" b="1" dirty="0" smtClean="0">
                          <a:effectLst/>
                          <a:latin typeface="Calibri"/>
                          <a:ea typeface="Calibri"/>
                          <a:cs typeface="Times New Roman"/>
                        </a:rPr>
                        <a:t>x</a:t>
                      </a:r>
                      <a:endParaRPr lang="en-US" sz="1600" b="1"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7731">
                <a:tc>
                  <a:txBody>
                    <a:bodyPr/>
                    <a:lstStyle/>
                    <a:p>
                      <a:pPr marL="0" marR="0">
                        <a:lnSpc>
                          <a:spcPct val="115000"/>
                        </a:lnSpc>
                        <a:spcBef>
                          <a:spcPts val="0"/>
                        </a:spcBef>
                        <a:spcAft>
                          <a:spcPts val="0"/>
                        </a:spcAft>
                      </a:pPr>
                      <a:r>
                        <a:rPr lang="en-US" sz="1400" b="1">
                          <a:effectLst/>
                          <a:latin typeface="Calibri"/>
                          <a:ea typeface="Calibri"/>
                          <a:cs typeface="Times New Roman"/>
                        </a:rPr>
                        <a:t>NO</a:t>
                      </a:r>
                      <a:r>
                        <a:rPr lang="en-US" sz="1400" b="1" baseline="-25000">
                          <a:effectLst/>
                          <a:latin typeface="Calibri"/>
                          <a:ea typeface="Calibri"/>
                          <a:cs typeface="Times New Roman"/>
                        </a:rPr>
                        <a:t>3</a:t>
                      </a:r>
                      <a:r>
                        <a:rPr lang="en-US" sz="1400" b="1" baseline="30000">
                          <a:effectLst/>
                          <a:latin typeface="Calibri"/>
                          <a:ea typeface="Calibri"/>
                          <a:cs typeface="Times New Roman"/>
                        </a:rPr>
                        <a:t>-</a:t>
                      </a:r>
                      <a:endParaRPr lang="en-US" sz="1400" b="1">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smtClean="0">
                          <a:solidFill>
                            <a:schemeClr val="tx1"/>
                          </a:solidFill>
                        </a:rPr>
                        <a:t>x</a:t>
                      </a:r>
                      <a:r>
                        <a:rPr lang="en-US" sz="1600" dirty="0" smtClean="0">
                          <a:solidFill>
                            <a:schemeClr val="tx1"/>
                          </a:solidFill>
                        </a:rPr>
                        <a:t>, </a:t>
                      </a:r>
                      <a:r>
                        <a:rPr lang="en-US" sz="1600" dirty="0" smtClean="0">
                          <a:solidFill>
                            <a:srgbClr val="FF0000"/>
                          </a:solidFill>
                        </a:rPr>
                        <a:t>?</a:t>
                      </a:r>
                      <a:endParaRPr lang="en-US" sz="1600" dirty="0">
                        <a:solidFill>
                          <a:srgbClr val="FF0000"/>
                        </a:solidFil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7731">
                <a:tc>
                  <a:txBody>
                    <a:bodyPr/>
                    <a:lstStyle/>
                    <a:p>
                      <a:pPr marL="0" marR="0">
                        <a:lnSpc>
                          <a:spcPct val="115000"/>
                        </a:lnSpc>
                        <a:spcBef>
                          <a:spcPts val="0"/>
                        </a:spcBef>
                        <a:spcAft>
                          <a:spcPts val="0"/>
                        </a:spcAft>
                      </a:pPr>
                      <a:r>
                        <a:rPr lang="en-US" sz="1400" b="1">
                          <a:effectLst/>
                          <a:latin typeface="Calibri"/>
                          <a:ea typeface="Calibri"/>
                          <a:cs typeface="Times New Roman"/>
                        </a:rPr>
                        <a:t>PAR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r>
              <a:tr h="307731">
                <a:tc>
                  <a:txBody>
                    <a:bodyPr/>
                    <a:lstStyle/>
                    <a:p>
                      <a:pPr marL="0" marR="0">
                        <a:lnSpc>
                          <a:spcPct val="115000"/>
                        </a:lnSpc>
                        <a:spcBef>
                          <a:spcPts val="0"/>
                        </a:spcBef>
                        <a:spcAft>
                          <a:spcPts val="0"/>
                        </a:spcAft>
                      </a:pPr>
                      <a:r>
                        <a:rPr lang="en-US" sz="1400" b="1">
                          <a:effectLst/>
                          <a:latin typeface="Calibri"/>
                          <a:ea typeface="Calibri"/>
                          <a:cs typeface="Times New Roman"/>
                        </a:rPr>
                        <a:t>CDOM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r>
              <a:tr h="307731">
                <a:tc>
                  <a:txBody>
                    <a:bodyPr/>
                    <a:lstStyle/>
                    <a:p>
                      <a:pPr marL="0" marR="0">
                        <a:lnSpc>
                          <a:spcPct val="115000"/>
                        </a:lnSpc>
                        <a:spcBef>
                          <a:spcPts val="0"/>
                        </a:spcBef>
                        <a:spcAft>
                          <a:spcPts val="0"/>
                        </a:spcAft>
                      </a:pPr>
                      <a:r>
                        <a:rPr lang="en-US" sz="1400" b="1" dirty="0">
                          <a:effectLst/>
                          <a:latin typeface="Calibri"/>
                          <a:ea typeface="Calibri"/>
                          <a:cs typeface="Times New Roman"/>
                        </a:rPr>
                        <a:t>scatter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r>
              <a:tr h="307731">
                <a:tc>
                  <a:txBody>
                    <a:bodyPr/>
                    <a:lstStyle/>
                    <a:p>
                      <a:pPr marL="0" marR="0">
                        <a:lnSpc>
                          <a:spcPct val="115000"/>
                        </a:lnSpc>
                        <a:spcBef>
                          <a:spcPts val="0"/>
                        </a:spcBef>
                        <a:spcAft>
                          <a:spcPts val="0"/>
                        </a:spcAft>
                      </a:pPr>
                      <a:r>
                        <a:rPr lang="en-US" sz="1400" b="1" dirty="0">
                          <a:effectLst/>
                          <a:latin typeface="Calibri"/>
                          <a:ea typeface="Calibri"/>
                          <a:cs typeface="Times New Roman"/>
                        </a:rPr>
                        <a:t>turbidity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r>
            </a:tbl>
          </a:graphicData>
        </a:graphic>
      </p:graphicFrame>
      <p:sp>
        <p:nvSpPr>
          <p:cNvPr id="7" name="TextBox 6"/>
          <p:cNvSpPr txBox="1"/>
          <p:nvPr/>
        </p:nvSpPr>
        <p:spPr>
          <a:xfrm>
            <a:off x="1295400" y="5553670"/>
            <a:ext cx="6477000" cy="923330"/>
          </a:xfrm>
          <a:prstGeom prst="rect">
            <a:avLst/>
          </a:prstGeom>
          <a:noFill/>
        </p:spPr>
        <p:txBody>
          <a:bodyPr wrap="square" rtlCol="0">
            <a:spAutoFit/>
          </a:bodyPr>
          <a:lstStyle/>
          <a:p>
            <a:r>
              <a:rPr lang="en-US" dirty="0"/>
              <a:t>+Air-sea interaction data from NOAA Buoy 41004, CERES</a:t>
            </a:r>
          </a:p>
          <a:p>
            <a:r>
              <a:rPr lang="en-US" dirty="0" smtClean="0"/>
              <a:t>+</a:t>
            </a:r>
            <a:r>
              <a:rPr lang="en-US" dirty="0"/>
              <a:t>Satellite images of SST, </a:t>
            </a:r>
            <a:r>
              <a:rPr lang="en-US" dirty="0" err="1"/>
              <a:t>Chl</a:t>
            </a:r>
            <a:endParaRPr lang="en-US" dirty="0"/>
          </a:p>
          <a:p>
            <a:endParaRPr lang="en-US" dirty="0"/>
          </a:p>
        </p:txBody>
      </p:sp>
    </p:spTree>
    <p:extLst>
      <p:ext uri="{BB962C8B-B14F-4D97-AF65-F5344CB8AC3E}">
        <p14:creationId xmlns:p14="http://schemas.microsoft.com/office/powerpoint/2010/main" val="36995653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0" y="0"/>
            <a:ext cx="9144000" cy="990600"/>
          </a:xfrm>
          <a:solidFill>
            <a:schemeClr val="accent1">
              <a:lumMod val="60000"/>
              <a:lumOff val="40000"/>
            </a:schemeClr>
          </a:solidFill>
        </p:spPr>
        <p:txBody>
          <a:bodyPr>
            <a:normAutofit fontScale="90000"/>
          </a:bodyPr>
          <a:lstStyle/>
          <a:p>
            <a:pPr marL="800100" lvl="1" indent="-342900" algn="ctr"/>
            <a:r>
              <a:rPr lang="en-US" sz="2800" dirty="0" smtClean="0"/>
              <a:t>Instrumentation and Methods</a:t>
            </a:r>
            <a:r>
              <a:rPr lang="en-US" sz="4000" dirty="0" smtClean="0"/>
              <a:t> </a:t>
            </a:r>
            <a:r>
              <a:rPr lang="en-US" sz="4000" dirty="0" smtClean="0"/>
              <a:t/>
            </a:r>
            <a:br>
              <a:rPr lang="en-US" sz="4000" dirty="0" smtClean="0"/>
            </a:br>
            <a:r>
              <a:rPr lang="en-US" sz="2000" dirty="0" smtClean="0"/>
              <a:t>Overview of Long Bay Field Program</a:t>
            </a:r>
            <a:endParaRPr lang="en-US" sz="2000" dirty="0" smtClean="0">
              <a:solidFill>
                <a:schemeClr val="tx1"/>
              </a:solidFill>
              <a:latin typeface="+mn-lt"/>
            </a:endParaRPr>
          </a:p>
        </p:txBody>
      </p:sp>
      <p:graphicFrame>
        <p:nvGraphicFramePr>
          <p:cNvPr id="6" name="Table 5"/>
          <p:cNvGraphicFramePr>
            <a:graphicFrameLocks noGrp="1"/>
          </p:cNvGraphicFramePr>
          <p:nvPr>
            <p:extLst>
              <p:ext uri="{D42A27DB-BD31-4B8C-83A1-F6EECF244321}">
                <p14:modId xmlns:p14="http://schemas.microsoft.com/office/powerpoint/2010/main" val="3901831049"/>
              </p:ext>
            </p:extLst>
          </p:nvPr>
        </p:nvGraphicFramePr>
        <p:xfrm>
          <a:off x="838200" y="1362665"/>
          <a:ext cx="7086600" cy="4000503"/>
        </p:xfrm>
        <a:graphic>
          <a:graphicData uri="http://schemas.openxmlformats.org/drawingml/2006/table">
            <a:tbl>
              <a:tblPr firstRow="1" firstCol="1" bandRow="1"/>
              <a:tblGrid>
                <a:gridCol w="1090245"/>
                <a:gridCol w="1323871"/>
                <a:gridCol w="1323871"/>
                <a:gridCol w="1401745"/>
                <a:gridCol w="1012371"/>
                <a:gridCol w="934497"/>
              </a:tblGrid>
              <a:tr h="923193">
                <a:tc>
                  <a:txBody>
                    <a:bodyPr/>
                    <a:lstStyle/>
                    <a:p>
                      <a:pPr marL="0" marR="0">
                        <a:lnSpc>
                          <a:spcPct val="115000"/>
                        </a:lnSpc>
                        <a:spcBef>
                          <a:spcPts val="0"/>
                        </a:spcBef>
                        <a:spcAft>
                          <a:spcPts val="0"/>
                        </a:spcAft>
                      </a:pPr>
                      <a:r>
                        <a:rPr lang="en-US" sz="14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E3BC"/>
                    </a:solidFill>
                  </a:tcPr>
                </a:tc>
                <a:tc>
                  <a:txBody>
                    <a:bodyPr/>
                    <a:lstStyle/>
                    <a:p>
                      <a:pPr marL="0" marR="0">
                        <a:lnSpc>
                          <a:spcPct val="115000"/>
                        </a:lnSpc>
                        <a:spcBef>
                          <a:spcPts val="0"/>
                        </a:spcBef>
                        <a:spcAft>
                          <a:spcPts val="0"/>
                        </a:spcAft>
                      </a:pPr>
                      <a:r>
                        <a:rPr lang="en-US" sz="1400" b="1" i="1">
                          <a:effectLst/>
                          <a:latin typeface="Calibri"/>
                          <a:ea typeface="Calibri"/>
                          <a:cs typeface="Times New Roman"/>
                        </a:rPr>
                        <a:t>Gliders (2x)</a:t>
                      </a:r>
                      <a:endParaRPr lang="en-US" sz="1400" b="1">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E3BC"/>
                    </a:solidFill>
                  </a:tcPr>
                </a:tc>
                <a:tc>
                  <a:txBody>
                    <a:bodyPr/>
                    <a:lstStyle/>
                    <a:p>
                      <a:pPr marL="0" marR="0">
                        <a:lnSpc>
                          <a:spcPct val="115000"/>
                        </a:lnSpc>
                        <a:spcBef>
                          <a:spcPts val="0"/>
                        </a:spcBef>
                        <a:spcAft>
                          <a:spcPts val="0"/>
                        </a:spcAft>
                      </a:pPr>
                      <a:r>
                        <a:rPr lang="en-US" sz="1400" b="1" i="1">
                          <a:effectLst/>
                          <a:latin typeface="Calibri"/>
                          <a:ea typeface="Calibri"/>
                          <a:cs typeface="Times New Roman"/>
                        </a:rPr>
                        <a:t>Moorings (3x)</a:t>
                      </a:r>
                      <a:endParaRPr lang="en-US" sz="1400" b="1">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E3BC"/>
                    </a:solidFill>
                  </a:tcPr>
                </a:tc>
                <a:tc>
                  <a:txBody>
                    <a:bodyPr/>
                    <a:lstStyle/>
                    <a:p>
                      <a:pPr marL="0" marR="0">
                        <a:lnSpc>
                          <a:spcPct val="115000"/>
                        </a:lnSpc>
                        <a:spcBef>
                          <a:spcPts val="0"/>
                        </a:spcBef>
                        <a:spcAft>
                          <a:spcPts val="0"/>
                        </a:spcAft>
                      </a:pPr>
                      <a:r>
                        <a:rPr lang="en-US" sz="1400" b="1" i="1">
                          <a:effectLst/>
                          <a:latin typeface="Calibri"/>
                          <a:ea typeface="Calibri"/>
                          <a:cs typeface="Times New Roman"/>
                        </a:rPr>
                        <a:t>Temperature</a:t>
                      </a:r>
                      <a:endParaRPr lang="en-US" sz="1400" b="1">
                        <a:effectLst/>
                        <a:latin typeface="Calibri"/>
                        <a:ea typeface="Calibri"/>
                        <a:cs typeface="Times New Roman"/>
                      </a:endParaRPr>
                    </a:p>
                    <a:p>
                      <a:pPr marL="0" marR="0">
                        <a:lnSpc>
                          <a:spcPct val="115000"/>
                        </a:lnSpc>
                        <a:spcBef>
                          <a:spcPts val="0"/>
                        </a:spcBef>
                        <a:spcAft>
                          <a:spcPts val="0"/>
                        </a:spcAft>
                      </a:pPr>
                      <a:r>
                        <a:rPr lang="en-US" sz="1400" b="1" i="1">
                          <a:effectLst/>
                          <a:latin typeface="Calibri"/>
                          <a:ea typeface="Calibri"/>
                          <a:cs typeface="Times New Roman"/>
                        </a:rPr>
                        <a:t>Chain (1x)</a:t>
                      </a:r>
                      <a:endParaRPr lang="en-US" sz="1400" b="1">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E3BC"/>
                    </a:solidFill>
                  </a:tcPr>
                </a:tc>
                <a:tc>
                  <a:txBody>
                    <a:bodyPr/>
                    <a:lstStyle/>
                    <a:p>
                      <a:pPr marL="0" marR="0">
                        <a:lnSpc>
                          <a:spcPct val="115000"/>
                        </a:lnSpc>
                        <a:spcBef>
                          <a:spcPts val="0"/>
                        </a:spcBef>
                        <a:spcAft>
                          <a:spcPts val="0"/>
                        </a:spcAft>
                      </a:pPr>
                      <a:r>
                        <a:rPr lang="en-US" sz="1400" b="1" i="1">
                          <a:effectLst/>
                          <a:latin typeface="Calibri"/>
                          <a:ea typeface="Calibri"/>
                          <a:cs typeface="Times New Roman"/>
                        </a:rPr>
                        <a:t>Towed </a:t>
                      </a:r>
                      <a:endParaRPr lang="en-US" sz="1400" b="1">
                        <a:effectLst/>
                        <a:latin typeface="Calibri"/>
                        <a:ea typeface="Calibri"/>
                        <a:cs typeface="Times New Roman"/>
                      </a:endParaRPr>
                    </a:p>
                    <a:p>
                      <a:pPr marL="0" marR="0">
                        <a:lnSpc>
                          <a:spcPct val="115000"/>
                        </a:lnSpc>
                        <a:spcBef>
                          <a:spcPts val="0"/>
                        </a:spcBef>
                        <a:spcAft>
                          <a:spcPts val="0"/>
                        </a:spcAft>
                      </a:pPr>
                      <a:r>
                        <a:rPr lang="en-US" sz="1400" b="1" i="1">
                          <a:effectLst/>
                          <a:latin typeface="Calibri"/>
                          <a:ea typeface="Calibri"/>
                          <a:cs typeface="Times New Roman"/>
                        </a:rPr>
                        <a:t>Body (1x)</a:t>
                      </a:r>
                      <a:endParaRPr lang="en-US" sz="1400" b="1">
                        <a:effectLst/>
                        <a:latin typeface="Calibri"/>
                        <a:ea typeface="Calibri"/>
                        <a:cs typeface="Times New Roman"/>
                      </a:endParaRPr>
                    </a:p>
                    <a:p>
                      <a:pPr marL="0" marR="0">
                        <a:lnSpc>
                          <a:spcPct val="115000"/>
                        </a:lnSpc>
                        <a:spcBef>
                          <a:spcPts val="0"/>
                        </a:spcBef>
                        <a:spcAft>
                          <a:spcPts val="0"/>
                        </a:spcAft>
                      </a:pPr>
                      <a:r>
                        <a:rPr lang="en-US" sz="1400" b="1" i="1">
                          <a:effectLst/>
                          <a:latin typeface="Calibri"/>
                          <a:ea typeface="Calibri"/>
                          <a:cs typeface="Times New Roman"/>
                        </a:rPr>
                        <a:t> </a:t>
                      </a:r>
                      <a:endParaRPr lang="en-US" sz="1400" b="1">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E3BC"/>
                    </a:solidFill>
                  </a:tcPr>
                </a:tc>
                <a:tc>
                  <a:txBody>
                    <a:bodyPr/>
                    <a:lstStyle/>
                    <a:p>
                      <a:pPr marL="0" marR="0">
                        <a:lnSpc>
                          <a:spcPct val="115000"/>
                        </a:lnSpc>
                        <a:spcBef>
                          <a:spcPts val="0"/>
                        </a:spcBef>
                        <a:spcAft>
                          <a:spcPts val="0"/>
                        </a:spcAft>
                      </a:pPr>
                      <a:r>
                        <a:rPr lang="en-US" sz="1400" b="1" i="1">
                          <a:effectLst/>
                          <a:latin typeface="Calibri"/>
                          <a:ea typeface="Calibri"/>
                          <a:cs typeface="Times New Roman"/>
                        </a:rPr>
                        <a:t>Ship</a:t>
                      </a:r>
                      <a:endParaRPr lang="en-US" sz="1400" b="1">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E3BC"/>
                    </a:solidFill>
                  </a:tcPr>
                </a:tc>
              </a:tr>
              <a:tr h="307731">
                <a:tc>
                  <a:txBody>
                    <a:bodyPr/>
                    <a:lstStyle/>
                    <a:p>
                      <a:pPr marL="0" marR="0">
                        <a:lnSpc>
                          <a:spcPct val="115000"/>
                        </a:lnSpc>
                        <a:spcBef>
                          <a:spcPts val="0"/>
                        </a:spcBef>
                        <a:spcAft>
                          <a:spcPts val="0"/>
                        </a:spcAft>
                      </a:pPr>
                      <a:r>
                        <a:rPr lang="en-US" sz="1400" b="1" dirty="0">
                          <a:effectLst/>
                          <a:latin typeface="Calibri"/>
                          <a:ea typeface="Calibri"/>
                          <a:cs typeface="Times New Roman"/>
                        </a:rPr>
                        <a:t>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solidFill>
                            <a:srgbClr val="FF0000"/>
                          </a:solidFill>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  x(25)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solidFill>
                            <a:schemeClr val="tx1"/>
                          </a:solidFill>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7731">
                <a:tc>
                  <a:txBody>
                    <a:bodyPr/>
                    <a:lstStyle/>
                    <a:p>
                      <a:pPr marL="0" marR="0">
                        <a:lnSpc>
                          <a:spcPct val="115000"/>
                        </a:lnSpc>
                        <a:spcBef>
                          <a:spcPts val="0"/>
                        </a:spcBef>
                        <a:spcAft>
                          <a:spcPts val="0"/>
                        </a:spcAft>
                      </a:pPr>
                      <a:r>
                        <a:rPr lang="en-US" sz="1400" b="1" dirty="0">
                          <a:effectLst/>
                          <a:latin typeface="Calibri"/>
                          <a:ea typeface="Calibri"/>
                          <a:cs typeface="Times New Roman"/>
                        </a:rPr>
                        <a: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solidFill>
                            <a:srgbClr val="FF0000"/>
                          </a:solidFill>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solidFill>
                            <a:schemeClr val="tx1"/>
                          </a:solidFill>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7731">
                <a:tc>
                  <a:txBody>
                    <a:bodyPr/>
                    <a:lstStyle/>
                    <a:p>
                      <a:pPr marL="0" marR="0">
                        <a:lnSpc>
                          <a:spcPct val="115000"/>
                        </a:lnSpc>
                        <a:spcBef>
                          <a:spcPts val="0"/>
                        </a:spcBef>
                        <a:spcAft>
                          <a:spcPts val="0"/>
                        </a:spcAft>
                      </a:pPr>
                      <a:r>
                        <a:rPr lang="en-US" sz="1400" b="1" dirty="0" err="1" smtClean="0">
                          <a:effectLst/>
                          <a:latin typeface="Calibri"/>
                          <a:ea typeface="Calibri"/>
                          <a:cs typeface="Times New Roman"/>
                        </a:rPr>
                        <a:t>Chl</a:t>
                      </a:r>
                      <a:r>
                        <a:rPr lang="en-US" sz="1400" b="1" dirty="0" smtClean="0">
                          <a:effectLst/>
                          <a:latin typeface="Calibri"/>
                          <a:ea typeface="Calibri"/>
                          <a:cs typeface="Times New Roman"/>
                        </a:rPr>
                        <a:t>-a</a:t>
                      </a:r>
                      <a:endParaRPr lang="en-US" sz="1400" b="1"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solidFill>
                            <a:schemeClr val="tx1"/>
                          </a:solidFill>
                          <a:effectLst/>
                          <a:latin typeface="Calibri"/>
                          <a:ea typeface="Calibri"/>
                          <a:cs typeface="Times New Roman"/>
                        </a:rPr>
                        <a:t>  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7731">
                <a:tc>
                  <a:txBody>
                    <a:bodyPr/>
                    <a:lstStyle/>
                    <a:p>
                      <a:pPr marL="0" marR="0">
                        <a:lnSpc>
                          <a:spcPct val="115000"/>
                        </a:lnSpc>
                        <a:spcBef>
                          <a:spcPts val="0"/>
                        </a:spcBef>
                        <a:spcAft>
                          <a:spcPts val="0"/>
                        </a:spcAft>
                      </a:pPr>
                      <a:r>
                        <a:rPr lang="en-US" sz="1400" b="1" dirty="0">
                          <a:effectLst/>
                          <a:latin typeface="Calibri"/>
                          <a:ea typeface="Calibri"/>
                          <a:cs typeface="Times New Roman"/>
                        </a:rPr>
                        <a:t>DO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solidFill>
                            <a:srgbClr val="FF0000"/>
                          </a:solidFill>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solidFill>
                            <a:schemeClr val="tx1"/>
                          </a:solidFill>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7731">
                <a:tc>
                  <a:txBody>
                    <a:bodyPr/>
                    <a:lstStyle/>
                    <a:p>
                      <a:pPr marL="0" marR="0">
                        <a:lnSpc>
                          <a:spcPct val="115000"/>
                        </a:lnSpc>
                        <a:spcBef>
                          <a:spcPts val="0"/>
                        </a:spcBef>
                        <a:spcAft>
                          <a:spcPts val="0"/>
                        </a:spcAft>
                      </a:pPr>
                      <a:r>
                        <a:rPr lang="en-US" sz="1400" b="1" dirty="0" err="1">
                          <a:effectLst/>
                          <a:latin typeface="Calibri"/>
                          <a:ea typeface="Calibri"/>
                          <a:cs typeface="Times New Roman"/>
                        </a:rPr>
                        <a:t>u,v</a:t>
                      </a:r>
                      <a:endParaRPr lang="en-US" sz="1400" b="1"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solidFill>
                            <a:schemeClr val="tx1"/>
                          </a:solidFill>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r>
                        <a:rPr lang="en-US" sz="1600" b="1" dirty="0" smtClean="0">
                          <a:effectLst/>
                          <a:latin typeface="Calibri"/>
                          <a:ea typeface="Calibri"/>
                          <a:cs typeface="Times New Roman"/>
                        </a:rPr>
                        <a:t>x</a:t>
                      </a:r>
                      <a:endParaRPr lang="en-US" sz="1600" b="1"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7731">
                <a:tc>
                  <a:txBody>
                    <a:bodyPr/>
                    <a:lstStyle/>
                    <a:p>
                      <a:pPr marL="0" marR="0">
                        <a:lnSpc>
                          <a:spcPct val="115000"/>
                        </a:lnSpc>
                        <a:spcBef>
                          <a:spcPts val="0"/>
                        </a:spcBef>
                        <a:spcAft>
                          <a:spcPts val="0"/>
                        </a:spcAft>
                      </a:pPr>
                      <a:r>
                        <a:rPr lang="en-US" sz="1400" b="1">
                          <a:effectLst/>
                          <a:latin typeface="Calibri"/>
                          <a:ea typeface="Calibri"/>
                          <a:cs typeface="Times New Roman"/>
                        </a:rPr>
                        <a:t>NO</a:t>
                      </a:r>
                      <a:r>
                        <a:rPr lang="en-US" sz="1400" b="1" baseline="-25000">
                          <a:effectLst/>
                          <a:latin typeface="Calibri"/>
                          <a:ea typeface="Calibri"/>
                          <a:cs typeface="Times New Roman"/>
                        </a:rPr>
                        <a:t>3</a:t>
                      </a:r>
                      <a:r>
                        <a:rPr lang="en-US" sz="1400" b="1" baseline="30000">
                          <a:effectLst/>
                          <a:latin typeface="Calibri"/>
                          <a:ea typeface="Calibri"/>
                          <a:cs typeface="Times New Roman"/>
                        </a:rPr>
                        <a:t>-</a:t>
                      </a:r>
                      <a:endParaRPr lang="en-US" sz="1400" b="1">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solidFill>
                            <a:srgbClr val="FF0000"/>
                          </a:solidFill>
                          <a:effectLst/>
                          <a:latin typeface="Calibri"/>
                          <a:ea typeface="Calibri"/>
                          <a:cs typeface="Times New Roman"/>
                        </a:rPr>
                        <a:t> </a:t>
                      </a:r>
                      <a:r>
                        <a:rPr lang="en-US" sz="1600" b="1" dirty="0" smtClean="0">
                          <a:solidFill>
                            <a:srgbClr val="FF0000"/>
                          </a:solidFill>
                          <a:effectLst/>
                          <a:latin typeface="Calibri"/>
                          <a:ea typeface="Calibri"/>
                          <a:cs typeface="Times New Roman"/>
                        </a:rPr>
                        <a:t>?</a:t>
                      </a:r>
                      <a:endParaRPr lang="en-US" sz="1600" b="1" dirty="0">
                        <a:solidFill>
                          <a:srgbClr val="FF000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solidFill>
                            <a:schemeClr val="tx1"/>
                          </a:solidFill>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7731">
                <a:tc>
                  <a:txBody>
                    <a:bodyPr/>
                    <a:lstStyle/>
                    <a:p>
                      <a:pPr marL="0" marR="0">
                        <a:lnSpc>
                          <a:spcPct val="115000"/>
                        </a:lnSpc>
                        <a:spcBef>
                          <a:spcPts val="0"/>
                        </a:spcBef>
                        <a:spcAft>
                          <a:spcPts val="0"/>
                        </a:spcAft>
                      </a:pPr>
                      <a:r>
                        <a:rPr lang="en-US" sz="1400" b="1">
                          <a:effectLst/>
                          <a:latin typeface="Calibri"/>
                          <a:ea typeface="Calibri"/>
                          <a:cs typeface="Times New Roman"/>
                        </a:rPr>
                        <a:t>PAR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r>
              <a:tr h="307731">
                <a:tc>
                  <a:txBody>
                    <a:bodyPr/>
                    <a:lstStyle/>
                    <a:p>
                      <a:pPr marL="0" marR="0">
                        <a:lnSpc>
                          <a:spcPct val="115000"/>
                        </a:lnSpc>
                        <a:spcBef>
                          <a:spcPts val="0"/>
                        </a:spcBef>
                        <a:spcAft>
                          <a:spcPts val="0"/>
                        </a:spcAft>
                      </a:pPr>
                      <a:r>
                        <a:rPr lang="en-US" sz="1400" b="1">
                          <a:effectLst/>
                          <a:latin typeface="Calibri"/>
                          <a:ea typeface="Calibri"/>
                          <a:cs typeface="Times New Roman"/>
                        </a:rPr>
                        <a:t>CDOM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r>
              <a:tr h="307731">
                <a:tc>
                  <a:txBody>
                    <a:bodyPr/>
                    <a:lstStyle/>
                    <a:p>
                      <a:pPr marL="0" marR="0">
                        <a:lnSpc>
                          <a:spcPct val="115000"/>
                        </a:lnSpc>
                        <a:spcBef>
                          <a:spcPts val="0"/>
                        </a:spcBef>
                        <a:spcAft>
                          <a:spcPts val="0"/>
                        </a:spcAft>
                      </a:pPr>
                      <a:r>
                        <a:rPr lang="en-US" sz="1400" b="1" dirty="0">
                          <a:effectLst/>
                          <a:latin typeface="Calibri"/>
                          <a:ea typeface="Calibri"/>
                          <a:cs typeface="Times New Roman"/>
                        </a:rPr>
                        <a:t>scatter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r>
              <a:tr h="307731">
                <a:tc>
                  <a:txBody>
                    <a:bodyPr/>
                    <a:lstStyle/>
                    <a:p>
                      <a:pPr marL="0" marR="0">
                        <a:lnSpc>
                          <a:spcPct val="115000"/>
                        </a:lnSpc>
                        <a:spcBef>
                          <a:spcPts val="0"/>
                        </a:spcBef>
                        <a:spcAft>
                          <a:spcPts val="0"/>
                        </a:spcAft>
                      </a:pPr>
                      <a:r>
                        <a:rPr lang="en-US" sz="1400" b="1" dirty="0">
                          <a:effectLst/>
                          <a:latin typeface="Calibri"/>
                          <a:ea typeface="Calibri"/>
                          <a:cs typeface="Times New Roman"/>
                        </a:rPr>
                        <a:t>turbidity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16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r>
            </a:tbl>
          </a:graphicData>
        </a:graphic>
      </p:graphicFrame>
      <p:sp>
        <p:nvSpPr>
          <p:cNvPr id="7" name="TextBox 6"/>
          <p:cNvSpPr txBox="1"/>
          <p:nvPr/>
        </p:nvSpPr>
        <p:spPr>
          <a:xfrm>
            <a:off x="1295400" y="5553670"/>
            <a:ext cx="6477000" cy="923330"/>
          </a:xfrm>
          <a:prstGeom prst="rect">
            <a:avLst/>
          </a:prstGeom>
          <a:noFill/>
        </p:spPr>
        <p:txBody>
          <a:bodyPr wrap="square" rtlCol="0">
            <a:spAutoFit/>
          </a:bodyPr>
          <a:lstStyle/>
          <a:p>
            <a:r>
              <a:rPr lang="en-US" dirty="0"/>
              <a:t>+Air-sea interaction data from NOAA Buoy 41004, CERES</a:t>
            </a:r>
          </a:p>
          <a:p>
            <a:r>
              <a:rPr lang="en-US" dirty="0" smtClean="0"/>
              <a:t>+</a:t>
            </a:r>
            <a:r>
              <a:rPr lang="en-US" dirty="0"/>
              <a:t>Satellite images of SST, </a:t>
            </a:r>
            <a:r>
              <a:rPr lang="en-US" dirty="0" err="1"/>
              <a:t>Chl</a:t>
            </a:r>
            <a:endParaRPr lang="en-US" dirty="0"/>
          </a:p>
          <a:p>
            <a:endParaRPr lang="en-US" dirty="0"/>
          </a:p>
        </p:txBody>
      </p:sp>
    </p:spTree>
    <p:extLst>
      <p:ext uri="{BB962C8B-B14F-4D97-AF65-F5344CB8AC3E}">
        <p14:creationId xmlns:p14="http://schemas.microsoft.com/office/powerpoint/2010/main" val="1003746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1371600"/>
            <a:ext cx="7772400" cy="4267200"/>
          </a:xfrm>
        </p:spPr>
        <p:txBody>
          <a:bodyPr>
            <a:normAutofit/>
          </a:bodyPr>
          <a:lstStyle/>
          <a:p>
            <a:pPr marL="342900" indent="-342900" algn="l">
              <a:buFont typeface="Arial" panose="020B0604020202020204" pitchFamily="34" charset="0"/>
              <a:buChar char="•"/>
            </a:pPr>
            <a:r>
              <a:rPr lang="en-US" sz="2400" dirty="0">
                <a:solidFill>
                  <a:schemeClr val="tx1"/>
                </a:solidFill>
              </a:rPr>
              <a:t>Distribution of </a:t>
            </a:r>
            <a:r>
              <a:rPr lang="en-US" sz="2400" dirty="0" err="1">
                <a:solidFill>
                  <a:schemeClr val="tx1"/>
                </a:solidFill>
              </a:rPr>
              <a:t>Chl</a:t>
            </a:r>
            <a:r>
              <a:rPr lang="en-US" sz="2400" dirty="0">
                <a:solidFill>
                  <a:schemeClr val="tx1"/>
                </a:solidFill>
              </a:rPr>
              <a:t>-a in space and time</a:t>
            </a:r>
          </a:p>
          <a:p>
            <a:pPr marL="342900" indent="-342900" algn="l">
              <a:buFont typeface="Arial" panose="020B0604020202020204" pitchFamily="34" charset="0"/>
              <a:buChar char="•"/>
            </a:pPr>
            <a:r>
              <a:rPr lang="en-US" sz="2400" dirty="0" smtClean="0">
                <a:solidFill>
                  <a:schemeClr val="tx1"/>
                </a:solidFill>
              </a:rPr>
              <a:t>Up-slope </a:t>
            </a:r>
            <a:r>
              <a:rPr lang="en-US" sz="2400" dirty="0">
                <a:solidFill>
                  <a:schemeClr val="tx1"/>
                </a:solidFill>
              </a:rPr>
              <a:t>transport of nitrate</a:t>
            </a:r>
          </a:p>
          <a:p>
            <a:pPr marL="342900" indent="-342900" algn="l">
              <a:buFont typeface="Arial" panose="020B0604020202020204" pitchFamily="34" charset="0"/>
              <a:buChar char="•"/>
            </a:pPr>
            <a:r>
              <a:rPr lang="en-US" sz="2400" dirty="0" smtClean="0">
                <a:solidFill>
                  <a:schemeClr val="tx1"/>
                </a:solidFill>
              </a:rPr>
              <a:t>Physical processes</a:t>
            </a:r>
          </a:p>
          <a:p>
            <a:pPr marL="800100" lvl="1" indent="-342900" algn="l">
              <a:buFont typeface="Arial" panose="020B0604020202020204" pitchFamily="34" charset="0"/>
              <a:buChar char="•"/>
            </a:pPr>
            <a:r>
              <a:rPr lang="en-US" sz="2000" dirty="0" smtClean="0">
                <a:solidFill>
                  <a:schemeClr val="tx1"/>
                </a:solidFill>
              </a:rPr>
              <a:t>Gulf </a:t>
            </a:r>
            <a:r>
              <a:rPr lang="en-US" sz="2000" dirty="0" smtClean="0">
                <a:solidFill>
                  <a:schemeClr val="tx1"/>
                </a:solidFill>
              </a:rPr>
              <a:t>Stream Influence (meanders/filaments/jets)</a:t>
            </a:r>
            <a:endParaRPr lang="en-US" sz="2000" dirty="0">
              <a:solidFill>
                <a:schemeClr val="tx1"/>
              </a:solidFill>
            </a:endParaRPr>
          </a:p>
          <a:p>
            <a:pPr marL="800100" lvl="1" indent="-342900" algn="l">
              <a:buFont typeface="Arial" panose="020B0604020202020204" pitchFamily="34" charset="0"/>
              <a:buChar char="•"/>
            </a:pPr>
            <a:r>
              <a:rPr lang="en-US" sz="2000" dirty="0" smtClean="0">
                <a:solidFill>
                  <a:schemeClr val="tx1"/>
                </a:solidFill>
              </a:rPr>
              <a:t>Internal Waves</a:t>
            </a:r>
          </a:p>
          <a:p>
            <a:pPr algn="l"/>
            <a:endParaRPr lang="en-US" sz="2400" dirty="0">
              <a:solidFill>
                <a:schemeClr val="tx1"/>
              </a:solidFill>
            </a:endParaRPr>
          </a:p>
        </p:txBody>
      </p:sp>
      <p:sp>
        <p:nvSpPr>
          <p:cNvPr id="4" name="Title 1"/>
          <p:cNvSpPr txBox="1">
            <a:spLocks/>
          </p:cNvSpPr>
          <p:nvPr/>
        </p:nvSpPr>
        <p:spPr>
          <a:xfrm>
            <a:off x="0" y="0"/>
            <a:ext cx="9144000" cy="990600"/>
          </a:xfrm>
          <a:prstGeom prst="rect">
            <a:avLst/>
          </a:prstGeom>
          <a:solidFill>
            <a:schemeClr val="accent1">
              <a:lumMod val="60000"/>
              <a:lumOff val="40000"/>
            </a:schemeClr>
          </a:solidFill>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2000" dirty="0" smtClean="0"/>
          </a:p>
          <a:p>
            <a:r>
              <a:rPr lang="en-US" sz="3000" dirty="0" smtClean="0"/>
              <a:t>Observations</a:t>
            </a:r>
            <a:r>
              <a:rPr lang="en-US" sz="2000" dirty="0" smtClean="0"/>
              <a:t/>
            </a:r>
            <a:br>
              <a:rPr lang="en-US" sz="2000" dirty="0" smtClean="0"/>
            </a:br>
            <a:r>
              <a:rPr lang="en-US" sz="1600" dirty="0" smtClean="0"/>
              <a:t/>
            </a:r>
            <a:br>
              <a:rPr lang="en-US" sz="1600" dirty="0" smtClean="0"/>
            </a:br>
            <a:endParaRPr lang="en-US" sz="1600" dirty="0"/>
          </a:p>
        </p:txBody>
      </p:sp>
    </p:spTree>
    <p:extLst>
      <p:ext uri="{BB962C8B-B14F-4D97-AF65-F5344CB8AC3E}">
        <p14:creationId xmlns:p14="http://schemas.microsoft.com/office/powerpoint/2010/main" val="14957859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990600"/>
          </a:xfrm>
          <a:solidFill>
            <a:schemeClr val="accent1">
              <a:lumMod val="60000"/>
              <a:lumOff val="40000"/>
            </a:schemeClr>
          </a:solidFill>
        </p:spPr>
        <p:txBody>
          <a:bodyPr>
            <a:normAutofit fontScale="90000"/>
          </a:bodyPr>
          <a:lstStyle/>
          <a:p>
            <a:r>
              <a:rPr lang="en-US" sz="4000" dirty="0" smtClean="0"/>
              <a:t/>
            </a:r>
            <a:br>
              <a:rPr lang="en-US" sz="4000" dirty="0" smtClean="0"/>
            </a:br>
            <a:r>
              <a:rPr lang="en-US" sz="3100" dirty="0" smtClean="0"/>
              <a:t>Observations</a:t>
            </a:r>
            <a:r>
              <a:rPr lang="en-US" sz="2200" dirty="0" smtClean="0"/>
              <a:t/>
            </a:r>
            <a:br>
              <a:rPr lang="en-US" sz="2200" dirty="0" smtClean="0"/>
            </a:br>
            <a:r>
              <a:rPr lang="en-US" sz="2200" dirty="0" smtClean="0"/>
              <a:t>Distribution of </a:t>
            </a:r>
            <a:r>
              <a:rPr lang="en-US" sz="2200" dirty="0" err="1" smtClean="0"/>
              <a:t>Chl</a:t>
            </a:r>
            <a:r>
              <a:rPr lang="en-US" sz="2200" dirty="0" smtClean="0"/>
              <a:t>-a in Space and Time</a:t>
            </a:r>
            <a:r>
              <a:rPr lang="en-US" dirty="0" smtClean="0"/>
              <a:t/>
            </a:r>
            <a:br>
              <a:rPr lang="en-US" dirty="0" smtClean="0"/>
            </a:br>
            <a:endParaRPr lang="en-US" dirty="0"/>
          </a:p>
        </p:txBody>
      </p:sp>
      <p:sp>
        <p:nvSpPr>
          <p:cNvPr id="3" name="Subtitle 2"/>
          <p:cNvSpPr>
            <a:spLocks noGrp="1"/>
          </p:cNvSpPr>
          <p:nvPr>
            <p:ph type="subTitle" idx="1"/>
          </p:nvPr>
        </p:nvSpPr>
        <p:spPr>
          <a:xfrm>
            <a:off x="304800" y="1371600"/>
            <a:ext cx="8839200" cy="4648200"/>
          </a:xfrm>
        </p:spPr>
        <p:txBody>
          <a:bodyPr>
            <a:normAutofit/>
          </a:bodyPr>
          <a:lstStyle/>
          <a:p>
            <a:pPr marL="457200" indent="-457200" algn="l">
              <a:buFont typeface="Arial" panose="020B0604020202020204" pitchFamily="34" charset="0"/>
              <a:buChar char="•"/>
            </a:pPr>
            <a:r>
              <a:rPr lang="en-US" sz="2400" dirty="0" smtClean="0">
                <a:solidFill>
                  <a:schemeClr val="tx1"/>
                </a:solidFill>
              </a:rPr>
              <a:t>Observations</a:t>
            </a:r>
          </a:p>
          <a:p>
            <a:pPr marL="914400" lvl="1" indent="-457200" algn="l">
              <a:buFont typeface="Arial" panose="020B0604020202020204" pitchFamily="34" charset="0"/>
              <a:buChar char="•"/>
            </a:pPr>
            <a:r>
              <a:rPr lang="en-US" sz="2000" dirty="0" smtClean="0">
                <a:solidFill>
                  <a:schemeClr val="tx1"/>
                </a:solidFill>
              </a:rPr>
              <a:t>Where and when did we see blooms on the shelf/slope </a:t>
            </a:r>
          </a:p>
          <a:p>
            <a:pPr marL="1371600" lvl="2" indent="-457200" algn="l">
              <a:buFont typeface="Arial" panose="020B0604020202020204" pitchFamily="34" charset="0"/>
              <a:buChar char="•"/>
            </a:pPr>
            <a:r>
              <a:rPr lang="en-US" sz="1800" dirty="0" smtClean="0">
                <a:solidFill>
                  <a:schemeClr val="tx1"/>
                </a:solidFill>
              </a:rPr>
              <a:t>Satellite images</a:t>
            </a:r>
          </a:p>
          <a:p>
            <a:pPr marL="1371600" lvl="2" indent="-457200" algn="l">
              <a:buFont typeface="Arial" panose="020B0604020202020204" pitchFamily="34" charset="0"/>
              <a:buChar char="•"/>
            </a:pPr>
            <a:r>
              <a:rPr lang="en-US" sz="1800" dirty="0" smtClean="0">
                <a:solidFill>
                  <a:schemeClr val="tx1"/>
                </a:solidFill>
              </a:rPr>
              <a:t>Time Series of </a:t>
            </a:r>
            <a:r>
              <a:rPr lang="en-US" sz="1800" dirty="0" err="1" smtClean="0">
                <a:solidFill>
                  <a:schemeClr val="tx1"/>
                </a:solidFill>
              </a:rPr>
              <a:t>Chl</a:t>
            </a:r>
            <a:r>
              <a:rPr lang="en-US" sz="1800" dirty="0" smtClean="0">
                <a:solidFill>
                  <a:schemeClr val="tx1"/>
                </a:solidFill>
              </a:rPr>
              <a:t>-a (from moorings, thermistor chain)</a:t>
            </a:r>
            <a:endParaRPr lang="en-US" sz="1800" dirty="0">
              <a:solidFill>
                <a:schemeClr val="tx1"/>
              </a:solidFill>
            </a:endParaRPr>
          </a:p>
          <a:p>
            <a:pPr marL="1828800" lvl="3" indent="-457200" algn="l">
              <a:buFont typeface="Arial" panose="020B0604020202020204" pitchFamily="34" charset="0"/>
              <a:buChar char="•"/>
            </a:pPr>
            <a:r>
              <a:rPr lang="en-US" sz="1600" dirty="0" smtClean="0">
                <a:solidFill>
                  <a:schemeClr val="tx1"/>
                </a:solidFill>
              </a:rPr>
              <a:t>E.g. 3 depths at LB1</a:t>
            </a:r>
          </a:p>
          <a:p>
            <a:pPr marL="1371600" lvl="2" indent="-457200" algn="l">
              <a:buFont typeface="Arial" panose="020B0604020202020204" pitchFamily="34" charset="0"/>
              <a:buChar char="•"/>
            </a:pPr>
            <a:r>
              <a:rPr lang="en-US" sz="1800" dirty="0" smtClean="0">
                <a:solidFill>
                  <a:schemeClr val="tx1"/>
                </a:solidFill>
              </a:rPr>
              <a:t>Transects </a:t>
            </a:r>
            <a:r>
              <a:rPr lang="en-US" sz="1800" dirty="0">
                <a:solidFill>
                  <a:schemeClr val="tx1"/>
                </a:solidFill>
              </a:rPr>
              <a:t>of </a:t>
            </a:r>
            <a:r>
              <a:rPr lang="en-US" sz="1800" dirty="0" err="1" smtClean="0">
                <a:solidFill>
                  <a:schemeClr val="tx1"/>
                </a:solidFill>
              </a:rPr>
              <a:t>Chl</a:t>
            </a:r>
            <a:r>
              <a:rPr lang="en-US" sz="1800" dirty="0" smtClean="0">
                <a:solidFill>
                  <a:schemeClr val="tx1"/>
                </a:solidFill>
              </a:rPr>
              <a:t>-a (from gliders and </a:t>
            </a:r>
            <a:r>
              <a:rPr lang="en-US" sz="1800" dirty="0" err="1" smtClean="0">
                <a:solidFill>
                  <a:schemeClr val="tx1"/>
                </a:solidFill>
              </a:rPr>
              <a:t>Acribat</a:t>
            </a:r>
            <a:r>
              <a:rPr lang="en-US" sz="1800" dirty="0" smtClean="0">
                <a:solidFill>
                  <a:schemeClr val="tx1"/>
                </a:solidFill>
              </a:rPr>
              <a:t>)</a:t>
            </a:r>
          </a:p>
          <a:p>
            <a:pPr marL="1828800" lvl="3" indent="-457200" algn="l">
              <a:buFont typeface="Arial" panose="020B0604020202020204" pitchFamily="34" charset="0"/>
              <a:buChar char="•"/>
            </a:pPr>
            <a:r>
              <a:rPr lang="en-US" sz="1600" dirty="0" smtClean="0">
                <a:solidFill>
                  <a:schemeClr val="tx1"/>
                </a:solidFill>
              </a:rPr>
              <a:t>E.g. 5 x </a:t>
            </a:r>
            <a:r>
              <a:rPr lang="en-US" sz="1600" dirty="0" err="1" smtClean="0">
                <a:solidFill>
                  <a:schemeClr val="tx1"/>
                </a:solidFill>
              </a:rPr>
              <a:t>Pelagia</a:t>
            </a:r>
            <a:r>
              <a:rPr lang="en-US" sz="1600" dirty="0" smtClean="0">
                <a:solidFill>
                  <a:schemeClr val="tx1"/>
                </a:solidFill>
              </a:rPr>
              <a:t> </a:t>
            </a:r>
            <a:r>
              <a:rPr lang="en-US" sz="1600" dirty="0">
                <a:solidFill>
                  <a:schemeClr val="tx1"/>
                </a:solidFill>
              </a:rPr>
              <a:t>March 14 – April </a:t>
            </a:r>
            <a:r>
              <a:rPr lang="en-US" sz="1600" dirty="0" smtClean="0">
                <a:solidFill>
                  <a:schemeClr val="tx1"/>
                </a:solidFill>
              </a:rPr>
              <a:t>1</a:t>
            </a:r>
          </a:p>
          <a:p>
            <a:pPr marL="1828800" lvl="3" indent="-457200" algn="l">
              <a:buFont typeface="Arial" panose="020B0604020202020204" pitchFamily="34" charset="0"/>
              <a:buChar char="•"/>
            </a:pPr>
            <a:r>
              <a:rPr lang="en-US" sz="1600" dirty="0" smtClean="0">
                <a:solidFill>
                  <a:schemeClr val="tx1"/>
                </a:solidFill>
              </a:rPr>
              <a:t>E.g. 2 </a:t>
            </a:r>
            <a:r>
              <a:rPr lang="en-US" sz="1600" dirty="0">
                <a:solidFill>
                  <a:schemeClr val="tx1"/>
                </a:solidFill>
              </a:rPr>
              <a:t>x Ramses March 26 –April </a:t>
            </a:r>
            <a:r>
              <a:rPr lang="en-US" sz="1600" dirty="0" smtClean="0">
                <a:solidFill>
                  <a:schemeClr val="tx1"/>
                </a:solidFill>
              </a:rPr>
              <a:t>1</a:t>
            </a:r>
          </a:p>
          <a:p>
            <a:pPr marL="1371600" lvl="2" indent="-457200" algn="l">
              <a:buFont typeface="Arial" panose="020B0604020202020204" pitchFamily="34" charset="0"/>
              <a:buChar char="•"/>
            </a:pPr>
            <a:r>
              <a:rPr lang="en-US" sz="1800" dirty="0" smtClean="0">
                <a:solidFill>
                  <a:schemeClr val="tx1"/>
                </a:solidFill>
              </a:rPr>
              <a:t>Profiles from Savannah casts</a:t>
            </a:r>
          </a:p>
          <a:p>
            <a:pPr marL="1371600" lvl="2" indent="-457200" algn="l">
              <a:buFont typeface="Arial" panose="020B0604020202020204" pitchFamily="34" charset="0"/>
              <a:buChar char="•"/>
            </a:pPr>
            <a:r>
              <a:rPr lang="en-US" sz="1800" dirty="0" smtClean="0">
                <a:solidFill>
                  <a:schemeClr val="tx1"/>
                </a:solidFill>
              </a:rPr>
              <a:t>T-S plots color-coded with </a:t>
            </a:r>
            <a:r>
              <a:rPr lang="en-US" sz="1800" dirty="0" err="1" smtClean="0">
                <a:solidFill>
                  <a:schemeClr val="tx1"/>
                </a:solidFill>
              </a:rPr>
              <a:t>Chl</a:t>
            </a:r>
            <a:r>
              <a:rPr lang="en-US" sz="1800" dirty="0" smtClean="0">
                <a:solidFill>
                  <a:schemeClr val="tx1"/>
                </a:solidFill>
              </a:rPr>
              <a:t>-a (provides another view)</a:t>
            </a:r>
            <a:endParaRPr lang="en-US" sz="1800" dirty="0">
              <a:solidFill>
                <a:schemeClr val="tx1"/>
              </a:solidFill>
            </a:endParaRPr>
          </a:p>
          <a:p>
            <a:pPr lvl="3" algn="l"/>
            <a:endParaRPr lang="en-US" sz="1600" b="1" dirty="0" smtClean="0">
              <a:solidFill>
                <a:schemeClr val="tx1"/>
              </a:solidFill>
            </a:endParaRPr>
          </a:p>
        </p:txBody>
      </p:sp>
    </p:spTree>
    <p:extLst>
      <p:ext uri="{BB962C8B-B14F-4D97-AF65-F5344CB8AC3E}">
        <p14:creationId xmlns:p14="http://schemas.microsoft.com/office/powerpoint/2010/main" val="392934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0" y="0"/>
            <a:ext cx="9144000" cy="990600"/>
          </a:xfrm>
          <a:solidFill>
            <a:schemeClr val="accent1">
              <a:lumMod val="60000"/>
              <a:lumOff val="40000"/>
            </a:schemeClr>
          </a:solidFill>
        </p:spPr>
        <p:txBody>
          <a:bodyPr>
            <a:normAutofit fontScale="90000"/>
          </a:bodyPr>
          <a:lstStyle/>
          <a:p>
            <a:r>
              <a:rPr lang="en-US" sz="4000" dirty="0" smtClean="0"/>
              <a:t/>
            </a:r>
            <a:br>
              <a:rPr lang="en-US" sz="4000" dirty="0" smtClean="0"/>
            </a:br>
            <a:r>
              <a:rPr lang="en-US" sz="2200" dirty="0" smtClean="0"/>
              <a:t>Observations</a:t>
            </a:r>
            <a:r>
              <a:rPr lang="en-US" sz="4000" dirty="0" smtClean="0"/>
              <a:t/>
            </a:r>
            <a:br>
              <a:rPr lang="en-US" sz="4000" dirty="0" smtClean="0"/>
            </a:br>
            <a:r>
              <a:rPr lang="en-US" sz="1800" dirty="0" smtClean="0"/>
              <a:t>SST January 28, 2012</a:t>
            </a:r>
            <a:br>
              <a:rPr lang="en-US" sz="1800" dirty="0" smtClean="0"/>
            </a:br>
            <a:r>
              <a:rPr lang="en-US" sz="1800" dirty="0" smtClean="0"/>
              <a:t/>
            </a:r>
            <a:br>
              <a:rPr lang="en-US" sz="1800" dirty="0" smtClean="0"/>
            </a:b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702" y="1295853"/>
            <a:ext cx="7314596" cy="5485947"/>
          </a:xfrm>
          <a:prstGeom prst="rect">
            <a:avLst/>
          </a:prstGeom>
        </p:spPr>
      </p:pic>
    </p:spTree>
    <p:extLst>
      <p:ext uri="{BB962C8B-B14F-4D97-AF65-F5344CB8AC3E}">
        <p14:creationId xmlns:p14="http://schemas.microsoft.com/office/powerpoint/2010/main" val="3181698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0" y="0"/>
            <a:ext cx="9144000" cy="990600"/>
          </a:xfrm>
          <a:solidFill>
            <a:schemeClr val="accent1">
              <a:lumMod val="60000"/>
              <a:lumOff val="40000"/>
            </a:schemeClr>
          </a:solidFill>
        </p:spPr>
        <p:txBody>
          <a:bodyPr>
            <a:normAutofit fontScale="90000"/>
          </a:bodyPr>
          <a:lstStyle/>
          <a:p>
            <a:r>
              <a:rPr lang="en-US" sz="4000" dirty="0" smtClean="0"/>
              <a:t/>
            </a:r>
            <a:br>
              <a:rPr lang="en-US" sz="4000" dirty="0" smtClean="0"/>
            </a:br>
            <a:r>
              <a:rPr lang="en-US" sz="2200" dirty="0" smtClean="0"/>
              <a:t>Observations</a:t>
            </a:r>
            <a:r>
              <a:rPr lang="en-US" sz="4000" dirty="0" smtClean="0"/>
              <a:t/>
            </a:r>
            <a:br>
              <a:rPr lang="en-US" sz="4000" dirty="0" smtClean="0"/>
            </a:br>
            <a:r>
              <a:rPr lang="en-US" sz="1800" dirty="0" err="1" smtClean="0"/>
              <a:t>Chl</a:t>
            </a:r>
            <a:r>
              <a:rPr lang="en-US" sz="1800" dirty="0" smtClean="0"/>
              <a:t>-a January 28, 2012</a:t>
            </a:r>
            <a:br>
              <a:rPr lang="en-US" sz="1800" dirty="0" smtClean="0"/>
            </a:br>
            <a:r>
              <a:rPr lang="en-US" sz="1800" dirty="0" smtClean="0"/>
              <a:t/>
            </a:r>
            <a:br>
              <a:rPr lang="en-US" sz="1800" dirty="0" smtClean="0"/>
            </a:br>
            <a:endParaRPr lang="en-US" sz="1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702" y="1295853"/>
            <a:ext cx="7314596" cy="5485947"/>
          </a:xfrm>
          <a:prstGeom prst="rect">
            <a:avLst/>
          </a:prstGeom>
        </p:spPr>
      </p:pic>
    </p:spTree>
    <p:extLst>
      <p:ext uri="{BB962C8B-B14F-4D97-AF65-F5344CB8AC3E}">
        <p14:creationId xmlns:p14="http://schemas.microsoft.com/office/powerpoint/2010/main" val="33314516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0" y="0"/>
            <a:ext cx="9144000" cy="990600"/>
          </a:xfrm>
          <a:solidFill>
            <a:schemeClr val="accent1">
              <a:lumMod val="60000"/>
              <a:lumOff val="40000"/>
            </a:schemeClr>
          </a:solidFill>
        </p:spPr>
        <p:txBody>
          <a:bodyPr>
            <a:normAutofit fontScale="90000"/>
          </a:bodyPr>
          <a:lstStyle/>
          <a:p>
            <a:r>
              <a:rPr lang="en-US" sz="4000" dirty="0" smtClean="0"/>
              <a:t/>
            </a:r>
            <a:br>
              <a:rPr lang="en-US" sz="4000" dirty="0" smtClean="0"/>
            </a:br>
            <a:r>
              <a:rPr lang="en-US" sz="2200" dirty="0" smtClean="0"/>
              <a:t>Observations</a:t>
            </a:r>
            <a:r>
              <a:rPr lang="en-US" sz="4000" dirty="0" smtClean="0"/>
              <a:t/>
            </a:r>
            <a:br>
              <a:rPr lang="en-US" sz="4000" dirty="0" smtClean="0"/>
            </a:br>
            <a:r>
              <a:rPr lang="en-US" sz="1800" dirty="0" smtClean="0"/>
              <a:t>Time Series of </a:t>
            </a:r>
            <a:r>
              <a:rPr lang="en-US" sz="1800" dirty="0" err="1" smtClean="0"/>
              <a:t>Chl</a:t>
            </a:r>
            <a:r>
              <a:rPr lang="en-US" sz="1800" dirty="0" smtClean="0"/>
              <a:t>-a: </a:t>
            </a:r>
            <a:r>
              <a:rPr lang="en-US" sz="1800" dirty="0"/>
              <a:t>3 Depths at LB1</a:t>
            </a:r>
            <a:r>
              <a:rPr lang="en-US" sz="1800" dirty="0" smtClean="0"/>
              <a:t/>
            </a:r>
            <a:br>
              <a:rPr lang="en-US" sz="1800" dirty="0" smtClean="0"/>
            </a:br>
            <a:r>
              <a:rPr lang="en-US" sz="1800" dirty="0" smtClean="0"/>
              <a:t/>
            </a:r>
            <a:br>
              <a:rPr lang="en-US" sz="1800" dirty="0" smtClean="0"/>
            </a:br>
            <a:endParaRPr lang="en-US" sz="1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39" y="1524000"/>
            <a:ext cx="9144000" cy="4203830"/>
          </a:xfrm>
          <a:prstGeom prst="rect">
            <a:avLst/>
          </a:prstGeom>
        </p:spPr>
      </p:pic>
    </p:spTree>
    <p:extLst>
      <p:ext uri="{BB962C8B-B14F-4D97-AF65-F5344CB8AC3E}">
        <p14:creationId xmlns:p14="http://schemas.microsoft.com/office/powerpoint/2010/main" val="7321338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0" y="0"/>
            <a:ext cx="9144000" cy="990600"/>
          </a:xfrm>
          <a:solidFill>
            <a:schemeClr val="accent1">
              <a:lumMod val="60000"/>
              <a:lumOff val="40000"/>
            </a:schemeClr>
          </a:solidFill>
        </p:spPr>
        <p:txBody>
          <a:bodyPr>
            <a:normAutofit fontScale="90000"/>
          </a:bodyPr>
          <a:lstStyle/>
          <a:p>
            <a:r>
              <a:rPr lang="en-US" sz="4000" dirty="0" smtClean="0"/>
              <a:t/>
            </a:r>
            <a:br>
              <a:rPr lang="en-US" sz="4000" dirty="0" smtClean="0"/>
            </a:br>
            <a:r>
              <a:rPr lang="en-US" sz="2200" dirty="0" smtClean="0"/>
              <a:t>Observations</a:t>
            </a:r>
            <a:r>
              <a:rPr lang="en-US" sz="4000" dirty="0" smtClean="0"/>
              <a:t/>
            </a:r>
            <a:br>
              <a:rPr lang="en-US" sz="4000" dirty="0" smtClean="0"/>
            </a:br>
            <a:r>
              <a:rPr lang="en-US" sz="1800" dirty="0"/>
              <a:t>Glider Transects of </a:t>
            </a:r>
            <a:r>
              <a:rPr lang="en-US" sz="1800" dirty="0" err="1" smtClean="0"/>
              <a:t>Chl</a:t>
            </a:r>
            <a:r>
              <a:rPr lang="en-US" sz="1800" dirty="0" smtClean="0"/>
              <a:t>-a: </a:t>
            </a:r>
            <a:r>
              <a:rPr lang="en-US" sz="1800" dirty="0" err="1" smtClean="0"/>
              <a:t>Pelagia</a:t>
            </a:r>
            <a:r>
              <a:rPr lang="en-US" sz="1800" dirty="0" smtClean="0"/>
              <a:t/>
            </a:r>
            <a:br>
              <a:rPr lang="en-US" sz="1800" dirty="0" smtClean="0"/>
            </a:br>
            <a:r>
              <a:rPr lang="en-US" sz="1800" dirty="0" smtClean="0"/>
              <a:t/>
            </a:r>
            <a:br>
              <a:rPr lang="en-US" sz="1800" dirty="0" smtClean="0"/>
            </a:br>
            <a:endParaRPr lang="en-US" sz="1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457325"/>
            <a:ext cx="5334000" cy="3943350"/>
          </a:xfrm>
          <a:prstGeom prst="rect">
            <a:avLst/>
          </a:prstGeom>
        </p:spPr>
      </p:pic>
    </p:spTree>
    <p:extLst>
      <p:ext uri="{BB962C8B-B14F-4D97-AF65-F5344CB8AC3E}">
        <p14:creationId xmlns:p14="http://schemas.microsoft.com/office/powerpoint/2010/main" val="34960274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0" y="0"/>
            <a:ext cx="9144000" cy="990600"/>
          </a:xfrm>
          <a:solidFill>
            <a:schemeClr val="accent1">
              <a:lumMod val="60000"/>
              <a:lumOff val="40000"/>
            </a:schemeClr>
          </a:solidFill>
        </p:spPr>
        <p:txBody>
          <a:bodyPr>
            <a:normAutofit fontScale="90000"/>
          </a:bodyPr>
          <a:lstStyle/>
          <a:p>
            <a:r>
              <a:rPr lang="en-US" sz="4000" dirty="0" smtClean="0"/>
              <a:t/>
            </a:r>
            <a:br>
              <a:rPr lang="en-US" sz="4000" dirty="0" smtClean="0"/>
            </a:br>
            <a:r>
              <a:rPr lang="en-US" sz="2200" dirty="0" smtClean="0"/>
              <a:t>Observations</a:t>
            </a:r>
            <a:r>
              <a:rPr lang="en-US" sz="4000" dirty="0" smtClean="0"/>
              <a:t/>
            </a:r>
            <a:br>
              <a:rPr lang="en-US" sz="4000" dirty="0" smtClean="0"/>
            </a:br>
            <a:r>
              <a:rPr lang="en-US" sz="1800" dirty="0"/>
              <a:t>Glider Transects of </a:t>
            </a:r>
            <a:r>
              <a:rPr lang="en-US" sz="1800" dirty="0" err="1" smtClean="0"/>
              <a:t>Chl</a:t>
            </a:r>
            <a:r>
              <a:rPr lang="en-US" sz="1800" dirty="0" smtClean="0"/>
              <a:t>-a: </a:t>
            </a:r>
            <a:r>
              <a:rPr lang="en-US" sz="1800" dirty="0" err="1" smtClean="0"/>
              <a:t>Pelagia</a:t>
            </a:r>
            <a:r>
              <a:rPr lang="en-US" sz="1800" dirty="0"/>
              <a:t/>
            </a:r>
            <a:br>
              <a:rPr lang="en-US" sz="1800" dirty="0"/>
            </a:br>
            <a:r>
              <a:rPr lang="en-US" sz="1800" dirty="0" smtClean="0"/>
              <a:t/>
            </a:r>
            <a:br>
              <a:rPr lang="en-US" sz="1800" dirty="0" smtClean="0"/>
            </a:br>
            <a:endParaRPr lang="en-US" sz="1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457325"/>
            <a:ext cx="5334000" cy="3943350"/>
          </a:xfrm>
          <a:prstGeom prst="rect">
            <a:avLst/>
          </a:prstGeom>
        </p:spPr>
      </p:pic>
    </p:spTree>
    <p:extLst>
      <p:ext uri="{BB962C8B-B14F-4D97-AF65-F5344CB8AC3E}">
        <p14:creationId xmlns:p14="http://schemas.microsoft.com/office/powerpoint/2010/main" val="17246274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28600"/>
            <a:ext cx="130111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8686800" y="0"/>
            <a:ext cx="1600200" cy="76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p:nvSpPr>
        <p:spPr>
          <a:xfrm>
            <a:off x="-3048000" y="-1"/>
            <a:ext cx="5105400" cy="8003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304800" y="6778823"/>
            <a:ext cx="9982200" cy="12983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ctrTitle"/>
          </p:nvPr>
        </p:nvSpPr>
        <p:spPr>
          <a:xfrm>
            <a:off x="0" y="0"/>
            <a:ext cx="9144000" cy="990600"/>
          </a:xfrm>
          <a:solidFill>
            <a:schemeClr val="accent1">
              <a:lumMod val="60000"/>
              <a:lumOff val="40000"/>
            </a:schemeClr>
          </a:solidFill>
        </p:spPr>
        <p:txBody>
          <a:bodyPr>
            <a:normAutofit fontScale="90000"/>
          </a:bodyPr>
          <a:lstStyle/>
          <a:p>
            <a:r>
              <a:rPr lang="en-US" sz="2800" dirty="0" smtClean="0"/>
              <a:t>Introduction</a:t>
            </a:r>
            <a:r>
              <a:rPr lang="en-US" sz="2000" dirty="0"/>
              <a:t/>
            </a:r>
            <a:br>
              <a:rPr lang="en-US" sz="2000" dirty="0"/>
            </a:br>
            <a:r>
              <a:rPr lang="en-US" sz="1800" dirty="0" smtClean="0"/>
              <a:t>Motivation for the Long Bay Study</a:t>
            </a:r>
            <a:r>
              <a:rPr lang="en-US" sz="1600" dirty="0" smtClean="0"/>
              <a:t/>
            </a:r>
            <a:br>
              <a:rPr lang="en-US" sz="1600" dirty="0" smtClean="0"/>
            </a:br>
            <a:endParaRPr lang="en-US" sz="1600" dirty="0"/>
          </a:p>
        </p:txBody>
      </p:sp>
      <p:sp>
        <p:nvSpPr>
          <p:cNvPr id="9" name="TextBox 8"/>
          <p:cNvSpPr txBox="1"/>
          <p:nvPr/>
        </p:nvSpPr>
        <p:spPr>
          <a:xfrm>
            <a:off x="4514850" y="6029980"/>
            <a:ext cx="4191000" cy="523220"/>
          </a:xfrm>
          <a:prstGeom prst="rect">
            <a:avLst/>
          </a:prstGeom>
          <a:noFill/>
        </p:spPr>
        <p:txBody>
          <a:bodyPr wrap="square" rtlCol="0">
            <a:spAutoFit/>
          </a:bodyPr>
          <a:lstStyle/>
          <a:p>
            <a:r>
              <a:rPr lang="en-US" sz="1400" dirty="0" smtClean="0">
                <a:solidFill>
                  <a:prstClr val="black"/>
                </a:solidFill>
              </a:rPr>
              <a:t>Adapted from Ryan and Yoder (1996)</a:t>
            </a:r>
          </a:p>
          <a:p>
            <a:endParaRPr lang="en-US" sz="1400" dirty="0">
              <a:solidFill>
                <a:prstClr val="black"/>
              </a:solidFill>
            </a:endParaRPr>
          </a:p>
        </p:txBody>
      </p:sp>
      <p:sp>
        <p:nvSpPr>
          <p:cNvPr id="11" name="Rectangle 10"/>
          <p:cNvSpPr/>
          <p:nvPr/>
        </p:nvSpPr>
        <p:spPr>
          <a:xfrm>
            <a:off x="5619750" y="3529012"/>
            <a:ext cx="1600200" cy="1562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TextBox 45"/>
          <p:cNvSpPr txBox="1"/>
          <p:nvPr/>
        </p:nvSpPr>
        <p:spPr>
          <a:xfrm>
            <a:off x="3505200" y="2435423"/>
            <a:ext cx="2209800" cy="307777"/>
          </a:xfrm>
          <a:prstGeom prst="rect">
            <a:avLst/>
          </a:prstGeom>
          <a:noFill/>
          <a:scene3d>
            <a:camera prst="orthographicFront">
              <a:rot lat="0" lon="0" rev="2400000"/>
            </a:camera>
            <a:lightRig rig="threePt" dir="t"/>
          </a:scene3d>
        </p:spPr>
        <p:txBody>
          <a:bodyPr wrap="square" rtlCol="0">
            <a:spAutoFit/>
          </a:bodyPr>
          <a:lstStyle/>
          <a:p>
            <a:r>
              <a:rPr lang="en-US" sz="1400" b="1" dirty="0" smtClean="0">
                <a:solidFill>
                  <a:srgbClr val="FF0000"/>
                </a:solidFill>
              </a:rPr>
              <a:t>Long Bay</a:t>
            </a:r>
            <a:endParaRPr lang="en-US" sz="1400" b="1" dirty="0">
              <a:solidFill>
                <a:srgbClr val="FF0000"/>
              </a:solidFill>
            </a:endParaRPr>
          </a:p>
        </p:txBody>
      </p:sp>
      <p:sp>
        <p:nvSpPr>
          <p:cNvPr id="14" name="TextBox 13"/>
          <p:cNvSpPr txBox="1"/>
          <p:nvPr/>
        </p:nvSpPr>
        <p:spPr>
          <a:xfrm>
            <a:off x="4924425" y="4156173"/>
            <a:ext cx="2209800" cy="276999"/>
          </a:xfrm>
          <a:prstGeom prst="rect">
            <a:avLst/>
          </a:prstGeom>
          <a:noFill/>
        </p:spPr>
        <p:txBody>
          <a:bodyPr wrap="square" rtlCol="0">
            <a:spAutoFit/>
          </a:bodyPr>
          <a:lstStyle/>
          <a:p>
            <a:r>
              <a:rPr lang="en-US" sz="1200" b="1" dirty="0" smtClean="0">
                <a:solidFill>
                  <a:srgbClr val="FF0000"/>
                </a:solidFill>
              </a:rPr>
              <a:t>#11</a:t>
            </a:r>
            <a:endParaRPr lang="en-US" sz="1200" b="1" dirty="0">
              <a:solidFill>
                <a:srgbClr val="FF0000"/>
              </a:solidFill>
            </a:endParaRPr>
          </a:p>
        </p:txBody>
      </p:sp>
      <p:cxnSp>
        <p:nvCxnSpPr>
          <p:cNvPr id="15" name="Straight Arrow Connector 14"/>
          <p:cNvCxnSpPr>
            <a:stCxn id="16" idx="1"/>
          </p:cNvCxnSpPr>
          <p:nvPr/>
        </p:nvCxnSpPr>
        <p:spPr>
          <a:xfrm flipH="1" flipV="1">
            <a:off x="4514850" y="3276601"/>
            <a:ext cx="895350" cy="29089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410200" y="3429000"/>
            <a:ext cx="2209800" cy="276999"/>
          </a:xfrm>
          <a:prstGeom prst="rect">
            <a:avLst/>
          </a:prstGeom>
          <a:noFill/>
        </p:spPr>
        <p:txBody>
          <a:bodyPr wrap="square" rtlCol="0">
            <a:spAutoFit/>
          </a:bodyPr>
          <a:lstStyle/>
          <a:p>
            <a:r>
              <a:rPr lang="en-US" sz="1200" b="1" dirty="0" smtClean="0">
                <a:solidFill>
                  <a:srgbClr val="FF0000"/>
                </a:solidFill>
              </a:rPr>
              <a:t>#13</a:t>
            </a:r>
            <a:endParaRPr lang="en-US" sz="1200" b="1" dirty="0">
              <a:solidFill>
                <a:srgbClr val="FF0000"/>
              </a:solidFill>
            </a:endParaRPr>
          </a:p>
        </p:txBody>
      </p:sp>
      <p:cxnSp>
        <p:nvCxnSpPr>
          <p:cNvPr id="17" name="Straight Arrow Connector 16"/>
          <p:cNvCxnSpPr>
            <a:stCxn id="14" idx="1"/>
          </p:cNvCxnSpPr>
          <p:nvPr/>
        </p:nvCxnSpPr>
        <p:spPr>
          <a:xfrm flipH="1" flipV="1">
            <a:off x="4114801" y="3582888"/>
            <a:ext cx="809624" cy="71178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550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0" y="0"/>
            <a:ext cx="9144000" cy="990600"/>
          </a:xfrm>
          <a:solidFill>
            <a:schemeClr val="accent1">
              <a:lumMod val="60000"/>
              <a:lumOff val="40000"/>
            </a:schemeClr>
          </a:solidFill>
        </p:spPr>
        <p:txBody>
          <a:bodyPr>
            <a:normAutofit fontScale="90000"/>
          </a:bodyPr>
          <a:lstStyle/>
          <a:p>
            <a:r>
              <a:rPr lang="en-US" sz="4000" dirty="0" smtClean="0"/>
              <a:t/>
            </a:r>
            <a:br>
              <a:rPr lang="en-US" sz="4000" dirty="0" smtClean="0"/>
            </a:br>
            <a:r>
              <a:rPr lang="en-US" sz="2200" dirty="0" smtClean="0"/>
              <a:t>Observations</a:t>
            </a:r>
            <a:r>
              <a:rPr lang="en-US" sz="4000" dirty="0" smtClean="0"/>
              <a:t/>
            </a:r>
            <a:br>
              <a:rPr lang="en-US" sz="4000" dirty="0" smtClean="0"/>
            </a:br>
            <a:r>
              <a:rPr lang="en-US" sz="1800" dirty="0"/>
              <a:t>Glider Transects of </a:t>
            </a:r>
            <a:r>
              <a:rPr lang="en-US" sz="1800" dirty="0" err="1" smtClean="0"/>
              <a:t>Chl</a:t>
            </a:r>
            <a:r>
              <a:rPr lang="en-US" sz="1800" dirty="0" smtClean="0"/>
              <a:t>-a: </a:t>
            </a:r>
            <a:r>
              <a:rPr lang="en-US" sz="1800" dirty="0" err="1" smtClean="0"/>
              <a:t>Pelagia</a:t>
            </a:r>
            <a:r>
              <a:rPr lang="en-US" sz="1800" dirty="0" smtClean="0"/>
              <a:t/>
            </a:r>
            <a:br>
              <a:rPr lang="en-US" sz="1800" dirty="0" smtClean="0"/>
            </a:br>
            <a:r>
              <a:rPr lang="en-US" sz="1800" dirty="0" smtClean="0"/>
              <a:t/>
            </a:r>
            <a:br>
              <a:rPr lang="en-US" sz="1800" dirty="0" smtClean="0"/>
            </a:br>
            <a:endParaRPr lang="en-US" sz="1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457325"/>
            <a:ext cx="5334000" cy="3943350"/>
          </a:xfrm>
          <a:prstGeom prst="rect">
            <a:avLst/>
          </a:prstGeom>
        </p:spPr>
      </p:pic>
    </p:spTree>
    <p:extLst>
      <p:ext uri="{BB962C8B-B14F-4D97-AF65-F5344CB8AC3E}">
        <p14:creationId xmlns:p14="http://schemas.microsoft.com/office/powerpoint/2010/main" val="35148098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0" y="0"/>
            <a:ext cx="9144000" cy="990600"/>
          </a:xfrm>
          <a:solidFill>
            <a:schemeClr val="accent1">
              <a:lumMod val="60000"/>
              <a:lumOff val="40000"/>
            </a:schemeClr>
          </a:solidFill>
        </p:spPr>
        <p:txBody>
          <a:bodyPr>
            <a:normAutofit fontScale="90000"/>
          </a:bodyPr>
          <a:lstStyle/>
          <a:p>
            <a:r>
              <a:rPr lang="en-US" sz="4000" dirty="0" smtClean="0"/>
              <a:t/>
            </a:r>
            <a:br>
              <a:rPr lang="en-US" sz="4000" dirty="0" smtClean="0"/>
            </a:br>
            <a:r>
              <a:rPr lang="en-US" sz="2200" dirty="0" smtClean="0"/>
              <a:t>Observations</a:t>
            </a:r>
            <a:r>
              <a:rPr lang="en-US" sz="4000" dirty="0" smtClean="0"/>
              <a:t/>
            </a:r>
            <a:br>
              <a:rPr lang="en-US" sz="4000" dirty="0" smtClean="0"/>
            </a:br>
            <a:r>
              <a:rPr lang="en-US" sz="1800" dirty="0"/>
              <a:t>Glider Transects of </a:t>
            </a:r>
            <a:r>
              <a:rPr lang="en-US" sz="1800" dirty="0" err="1" smtClean="0"/>
              <a:t>Chl</a:t>
            </a:r>
            <a:r>
              <a:rPr lang="en-US" sz="1800" dirty="0" smtClean="0"/>
              <a:t>-a: </a:t>
            </a:r>
            <a:r>
              <a:rPr lang="en-US" sz="1800" dirty="0" err="1" smtClean="0"/>
              <a:t>Pelagia</a:t>
            </a:r>
            <a:r>
              <a:rPr lang="en-US" sz="1800" dirty="0" smtClean="0"/>
              <a:t/>
            </a:r>
            <a:br>
              <a:rPr lang="en-US" sz="1800" dirty="0" smtClean="0"/>
            </a:br>
            <a:r>
              <a:rPr lang="en-US" sz="1800" dirty="0" smtClean="0"/>
              <a:t/>
            </a:r>
            <a:br>
              <a:rPr lang="en-US" sz="1800" dirty="0" smtClean="0"/>
            </a:br>
            <a:endParaRPr lang="en-US" sz="1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457325"/>
            <a:ext cx="5334000" cy="3943350"/>
          </a:xfrm>
          <a:prstGeom prst="rect">
            <a:avLst/>
          </a:prstGeom>
        </p:spPr>
      </p:pic>
    </p:spTree>
    <p:extLst>
      <p:ext uri="{BB962C8B-B14F-4D97-AF65-F5344CB8AC3E}">
        <p14:creationId xmlns:p14="http://schemas.microsoft.com/office/powerpoint/2010/main" val="23403190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0" y="0"/>
            <a:ext cx="9144000" cy="990600"/>
          </a:xfrm>
          <a:solidFill>
            <a:schemeClr val="accent1">
              <a:lumMod val="60000"/>
              <a:lumOff val="40000"/>
            </a:schemeClr>
          </a:solidFill>
        </p:spPr>
        <p:txBody>
          <a:bodyPr>
            <a:normAutofit fontScale="90000"/>
          </a:bodyPr>
          <a:lstStyle/>
          <a:p>
            <a:r>
              <a:rPr lang="en-US" sz="4000" dirty="0" smtClean="0"/>
              <a:t/>
            </a:r>
            <a:br>
              <a:rPr lang="en-US" sz="4000" dirty="0" smtClean="0"/>
            </a:br>
            <a:r>
              <a:rPr lang="en-US" sz="2200" dirty="0" smtClean="0"/>
              <a:t>Observations</a:t>
            </a:r>
            <a:r>
              <a:rPr lang="en-US" sz="4000" dirty="0" smtClean="0"/>
              <a:t/>
            </a:r>
            <a:br>
              <a:rPr lang="en-US" sz="4000" dirty="0" smtClean="0"/>
            </a:br>
            <a:r>
              <a:rPr lang="en-US" sz="1800" dirty="0"/>
              <a:t>Glider Transects of </a:t>
            </a:r>
            <a:r>
              <a:rPr lang="en-US" sz="1800" dirty="0" err="1" smtClean="0"/>
              <a:t>Chl</a:t>
            </a:r>
            <a:r>
              <a:rPr lang="en-US" sz="1800" dirty="0" smtClean="0"/>
              <a:t>-a: Ramses</a:t>
            </a:r>
            <a:br>
              <a:rPr lang="en-US" sz="1800" dirty="0" smtClean="0"/>
            </a:br>
            <a:r>
              <a:rPr lang="en-US" sz="1800" dirty="0" smtClean="0"/>
              <a:t/>
            </a:r>
            <a:br>
              <a:rPr lang="en-US" sz="1800" dirty="0" smtClean="0"/>
            </a:br>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524000"/>
            <a:ext cx="5334000" cy="3943350"/>
          </a:xfrm>
          <a:prstGeom prst="rect">
            <a:avLst/>
          </a:prstGeom>
        </p:spPr>
      </p:pic>
    </p:spTree>
    <p:extLst>
      <p:ext uri="{BB962C8B-B14F-4D97-AF65-F5344CB8AC3E}">
        <p14:creationId xmlns:p14="http://schemas.microsoft.com/office/powerpoint/2010/main" val="22223699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0" y="0"/>
            <a:ext cx="9144000" cy="990600"/>
          </a:xfrm>
          <a:solidFill>
            <a:schemeClr val="accent1">
              <a:lumMod val="60000"/>
              <a:lumOff val="40000"/>
            </a:schemeClr>
          </a:solidFill>
        </p:spPr>
        <p:txBody>
          <a:bodyPr>
            <a:normAutofit fontScale="90000"/>
          </a:bodyPr>
          <a:lstStyle/>
          <a:p>
            <a:r>
              <a:rPr lang="en-US" sz="4000" dirty="0" smtClean="0"/>
              <a:t/>
            </a:r>
            <a:br>
              <a:rPr lang="en-US" sz="4000" dirty="0" smtClean="0"/>
            </a:br>
            <a:r>
              <a:rPr lang="en-US" sz="2200" dirty="0" smtClean="0"/>
              <a:t>Observations</a:t>
            </a:r>
            <a:r>
              <a:rPr lang="en-US" sz="4000" dirty="0" smtClean="0"/>
              <a:t/>
            </a:r>
            <a:br>
              <a:rPr lang="en-US" sz="4000" dirty="0" smtClean="0"/>
            </a:br>
            <a:r>
              <a:rPr lang="en-US" sz="1800" dirty="0"/>
              <a:t>Glider Transects of </a:t>
            </a:r>
            <a:r>
              <a:rPr lang="en-US" sz="1800" dirty="0" err="1" smtClean="0"/>
              <a:t>Chl</a:t>
            </a:r>
            <a:r>
              <a:rPr lang="en-US" sz="1800" dirty="0" smtClean="0"/>
              <a:t>-a: </a:t>
            </a:r>
            <a:r>
              <a:rPr lang="en-US" sz="1800" dirty="0" err="1" smtClean="0"/>
              <a:t>Pelagia</a:t>
            </a:r>
            <a:r>
              <a:rPr lang="en-US" sz="1800" dirty="0" smtClean="0"/>
              <a:t/>
            </a:r>
            <a:br>
              <a:rPr lang="en-US" sz="1800" dirty="0" smtClean="0"/>
            </a:br>
            <a:r>
              <a:rPr lang="en-US" sz="1800" dirty="0" smtClean="0"/>
              <a:t/>
            </a:r>
            <a:br>
              <a:rPr lang="en-US" sz="1800" dirty="0" smtClean="0"/>
            </a:br>
            <a:endParaRPr lang="en-US" sz="1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428750"/>
            <a:ext cx="5334000" cy="4000500"/>
          </a:xfrm>
          <a:prstGeom prst="rect">
            <a:avLst/>
          </a:prstGeom>
        </p:spPr>
      </p:pic>
    </p:spTree>
    <p:extLst>
      <p:ext uri="{BB962C8B-B14F-4D97-AF65-F5344CB8AC3E}">
        <p14:creationId xmlns:p14="http://schemas.microsoft.com/office/powerpoint/2010/main" val="35941005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0" y="0"/>
            <a:ext cx="9144000" cy="990600"/>
          </a:xfrm>
          <a:solidFill>
            <a:schemeClr val="accent1">
              <a:lumMod val="60000"/>
              <a:lumOff val="40000"/>
            </a:schemeClr>
          </a:solidFill>
        </p:spPr>
        <p:txBody>
          <a:bodyPr>
            <a:normAutofit fontScale="90000"/>
          </a:bodyPr>
          <a:lstStyle/>
          <a:p>
            <a:r>
              <a:rPr lang="en-US" sz="4000" dirty="0" smtClean="0"/>
              <a:t/>
            </a:r>
            <a:br>
              <a:rPr lang="en-US" sz="4000" dirty="0" smtClean="0"/>
            </a:br>
            <a:r>
              <a:rPr lang="en-US" sz="2200" dirty="0" smtClean="0"/>
              <a:t>Observations</a:t>
            </a:r>
            <a:r>
              <a:rPr lang="en-US" sz="4000" dirty="0" smtClean="0"/>
              <a:t/>
            </a:r>
            <a:br>
              <a:rPr lang="en-US" sz="4000" dirty="0" smtClean="0"/>
            </a:br>
            <a:r>
              <a:rPr lang="en-US" sz="1800" dirty="0"/>
              <a:t>Glider Transects of </a:t>
            </a:r>
            <a:r>
              <a:rPr lang="en-US" sz="1800" dirty="0" err="1" smtClean="0"/>
              <a:t>Chl</a:t>
            </a:r>
            <a:r>
              <a:rPr lang="en-US" sz="1800" dirty="0" smtClean="0"/>
              <a:t>-a: Ramses</a:t>
            </a:r>
            <a:br>
              <a:rPr lang="en-US" sz="1800" dirty="0" smtClean="0"/>
            </a:br>
            <a:r>
              <a:rPr lang="en-US" sz="1800" dirty="0" smtClean="0"/>
              <a:t/>
            </a:r>
            <a:br>
              <a:rPr lang="en-US" sz="1800" dirty="0" smtClean="0"/>
            </a:br>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457325"/>
            <a:ext cx="5334000" cy="3943350"/>
          </a:xfrm>
          <a:prstGeom prst="rect">
            <a:avLst/>
          </a:prstGeom>
        </p:spPr>
      </p:pic>
    </p:spTree>
    <p:extLst>
      <p:ext uri="{BB962C8B-B14F-4D97-AF65-F5344CB8AC3E}">
        <p14:creationId xmlns:p14="http://schemas.microsoft.com/office/powerpoint/2010/main" val="6666205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0" y="0"/>
            <a:ext cx="9144000" cy="990600"/>
          </a:xfrm>
          <a:solidFill>
            <a:schemeClr val="accent1">
              <a:lumMod val="60000"/>
              <a:lumOff val="40000"/>
            </a:schemeClr>
          </a:solidFill>
        </p:spPr>
        <p:txBody>
          <a:bodyPr>
            <a:normAutofit fontScale="90000"/>
          </a:bodyPr>
          <a:lstStyle/>
          <a:p>
            <a:r>
              <a:rPr lang="en-US" sz="4000" dirty="0" smtClean="0"/>
              <a:t/>
            </a:r>
            <a:br>
              <a:rPr lang="en-US" sz="4000" dirty="0" smtClean="0"/>
            </a:br>
            <a:r>
              <a:rPr lang="en-US" sz="2200" dirty="0" smtClean="0"/>
              <a:t>Observations</a:t>
            </a:r>
            <a:r>
              <a:rPr lang="en-US" sz="4000" dirty="0" smtClean="0"/>
              <a:t/>
            </a:r>
            <a:br>
              <a:rPr lang="en-US" sz="4000" dirty="0" smtClean="0"/>
            </a:br>
            <a:r>
              <a:rPr lang="en-US" sz="1800" dirty="0" smtClean="0"/>
              <a:t>Profile of </a:t>
            </a:r>
            <a:r>
              <a:rPr lang="en-US" sz="1800" dirty="0" err="1" smtClean="0"/>
              <a:t>Chl</a:t>
            </a:r>
            <a:r>
              <a:rPr lang="en-US" sz="1800" dirty="0" smtClean="0"/>
              <a:t>-a: Savannah casts</a:t>
            </a:r>
            <a:br>
              <a:rPr lang="en-US" sz="1800" dirty="0" smtClean="0"/>
            </a:br>
            <a:r>
              <a:rPr lang="en-US" sz="1800" dirty="0" smtClean="0"/>
              <a:t/>
            </a:r>
            <a:br>
              <a:rPr lang="en-US" sz="1800" dirty="0" smtClean="0"/>
            </a:br>
            <a:endParaRPr lang="en-US" sz="1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4066"/>
            <a:ext cx="9733448" cy="4310934"/>
          </a:xfrm>
          <a:prstGeom prst="rect">
            <a:avLst/>
          </a:prstGeom>
        </p:spPr>
      </p:pic>
    </p:spTree>
    <p:extLst>
      <p:ext uri="{BB962C8B-B14F-4D97-AF65-F5344CB8AC3E}">
        <p14:creationId xmlns:p14="http://schemas.microsoft.com/office/powerpoint/2010/main" val="23500137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0" y="0"/>
            <a:ext cx="9144000" cy="990600"/>
          </a:xfrm>
          <a:solidFill>
            <a:schemeClr val="accent1">
              <a:lumMod val="60000"/>
              <a:lumOff val="40000"/>
            </a:schemeClr>
          </a:solidFill>
        </p:spPr>
        <p:txBody>
          <a:bodyPr>
            <a:normAutofit fontScale="90000"/>
          </a:bodyPr>
          <a:lstStyle/>
          <a:p>
            <a:r>
              <a:rPr lang="en-US" sz="4000" dirty="0" smtClean="0"/>
              <a:t/>
            </a:r>
            <a:br>
              <a:rPr lang="en-US" sz="4000" dirty="0" smtClean="0"/>
            </a:br>
            <a:r>
              <a:rPr lang="en-US" sz="2200" dirty="0" smtClean="0"/>
              <a:t>Observations</a:t>
            </a:r>
            <a:r>
              <a:rPr lang="en-US" sz="4000" dirty="0" smtClean="0"/>
              <a:t/>
            </a:r>
            <a:br>
              <a:rPr lang="en-US" sz="4000" dirty="0" smtClean="0"/>
            </a:br>
            <a:r>
              <a:rPr lang="en-US" sz="1800" dirty="0" smtClean="0"/>
              <a:t>T-S plots color-coded by </a:t>
            </a:r>
            <a:r>
              <a:rPr lang="en-US" sz="1800" dirty="0" err="1" smtClean="0"/>
              <a:t>Chl</a:t>
            </a:r>
            <a:r>
              <a:rPr lang="en-US" sz="1800" dirty="0" smtClean="0"/>
              <a:t>-a</a:t>
            </a:r>
            <a:br>
              <a:rPr lang="en-US" sz="1800" dirty="0" smtClean="0"/>
            </a:br>
            <a:r>
              <a:rPr lang="en-US" sz="1800" dirty="0" smtClean="0"/>
              <a:t/>
            </a:r>
            <a:br>
              <a:rPr lang="en-US" sz="1800" dirty="0" smtClean="0"/>
            </a:br>
            <a:endParaRPr lang="en-US" sz="1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428750"/>
            <a:ext cx="6604000" cy="4953000"/>
          </a:xfrm>
          <a:prstGeom prst="rect">
            <a:avLst/>
          </a:prstGeom>
        </p:spPr>
      </p:pic>
    </p:spTree>
    <p:extLst>
      <p:ext uri="{BB962C8B-B14F-4D97-AF65-F5344CB8AC3E}">
        <p14:creationId xmlns:p14="http://schemas.microsoft.com/office/powerpoint/2010/main" val="34430490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990600"/>
          </a:xfrm>
          <a:solidFill>
            <a:schemeClr val="accent1">
              <a:lumMod val="60000"/>
              <a:lumOff val="40000"/>
            </a:schemeClr>
          </a:solidFill>
        </p:spPr>
        <p:txBody>
          <a:bodyPr>
            <a:normAutofit fontScale="90000"/>
          </a:bodyPr>
          <a:lstStyle/>
          <a:p>
            <a:r>
              <a:rPr lang="en-US" sz="4000" dirty="0" smtClean="0"/>
              <a:t/>
            </a:r>
            <a:br>
              <a:rPr lang="en-US" sz="4000" dirty="0" smtClean="0"/>
            </a:br>
            <a:r>
              <a:rPr lang="en-US" sz="2200" dirty="0" smtClean="0"/>
              <a:t>Observations</a:t>
            </a:r>
            <a:r>
              <a:rPr lang="en-US" sz="2200" dirty="0" smtClean="0"/>
              <a:t/>
            </a:r>
            <a:br>
              <a:rPr lang="en-US" sz="2200" dirty="0" smtClean="0"/>
            </a:br>
            <a:r>
              <a:rPr lang="en-US" sz="2200" dirty="0" smtClean="0"/>
              <a:t>Distribution of Nitrate in Space and Time</a:t>
            </a:r>
            <a:r>
              <a:rPr lang="en-US" dirty="0" smtClean="0"/>
              <a:t/>
            </a:r>
            <a:br>
              <a:rPr lang="en-US" dirty="0" smtClean="0"/>
            </a:br>
            <a:endParaRPr lang="en-US" dirty="0"/>
          </a:p>
        </p:txBody>
      </p:sp>
      <p:sp>
        <p:nvSpPr>
          <p:cNvPr id="3" name="Subtitle 2"/>
          <p:cNvSpPr>
            <a:spLocks noGrp="1"/>
          </p:cNvSpPr>
          <p:nvPr>
            <p:ph type="subTitle" idx="1"/>
          </p:nvPr>
        </p:nvSpPr>
        <p:spPr>
          <a:xfrm>
            <a:off x="304800" y="1371600"/>
            <a:ext cx="8839200" cy="4648200"/>
          </a:xfrm>
        </p:spPr>
        <p:txBody>
          <a:bodyPr>
            <a:normAutofit/>
          </a:bodyPr>
          <a:lstStyle/>
          <a:p>
            <a:pPr marL="457200" indent="-457200" algn="l">
              <a:buFont typeface="Arial" panose="020B0604020202020204" pitchFamily="34" charset="0"/>
              <a:buChar char="•"/>
            </a:pPr>
            <a:r>
              <a:rPr lang="en-US" sz="2400" dirty="0" smtClean="0">
                <a:solidFill>
                  <a:schemeClr val="tx1"/>
                </a:solidFill>
              </a:rPr>
              <a:t>Observations</a:t>
            </a:r>
          </a:p>
          <a:p>
            <a:pPr marL="914400" lvl="1" indent="-457200" algn="l">
              <a:buFont typeface="Arial" panose="020B0604020202020204" pitchFamily="34" charset="0"/>
              <a:buChar char="•"/>
            </a:pPr>
            <a:r>
              <a:rPr lang="en-US" sz="2000" dirty="0" smtClean="0">
                <a:solidFill>
                  <a:schemeClr val="tx1"/>
                </a:solidFill>
              </a:rPr>
              <a:t>Where and when did we see nitrate on the shelf/slope </a:t>
            </a:r>
          </a:p>
          <a:p>
            <a:pPr marL="1371600" lvl="2" indent="-457200" algn="l">
              <a:buFont typeface="Arial" panose="020B0604020202020204" pitchFamily="34" charset="0"/>
              <a:buChar char="•"/>
            </a:pPr>
            <a:r>
              <a:rPr lang="en-US" sz="1800" dirty="0" smtClean="0">
                <a:solidFill>
                  <a:schemeClr val="tx1"/>
                </a:solidFill>
              </a:rPr>
              <a:t>Transects </a:t>
            </a:r>
            <a:r>
              <a:rPr lang="en-US" sz="1800" dirty="0">
                <a:solidFill>
                  <a:schemeClr val="tx1"/>
                </a:solidFill>
              </a:rPr>
              <a:t>of </a:t>
            </a:r>
            <a:r>
              <a:rPr lang="en-US" sz="1800" i="1" dirty="0" smtClean="0">
                <a:solidFill>
                  <a:schemeClr val="tx1"/>
                </a:solidFill>
              </a:rPr>
              <a:t>measured</a:t>
            </a:r>
            <a:r>
              <a:rPr lang="en-US" sz="1800" dirty="0" smtClean="0">
                <a:solidFill>
                  <a:schemeClr val="tx1"/>
                </a:solidFill>
              </a:rPr>
              <a:t> nitrate (Acrobat)</a:t>
            </a:r>
          </a:p>
          <a:p>
            <a:pPr marL="1371600" lvl="2" indent="-457200" algn="l">
              <a:buFont typeface="Arial" panose="020B0604020202020204" pitchFamily="34" charset="0"/>
              <a:buChar char="•"/>
            </a:pPr>
            <a:r>
              <a:rPr lang="en-US" sz="1800" dirty="0">
                <a:solidFill>
                  <a:schemeClr val="tx1"/>
                </a:solidFill>
              </a:rPr>
              <a:t>Transects of </a:t>
            </a:r>
            <a:r>
              <a:rPr lang="en-US" sz="1800" i="1" dirty="0" smtClean="0">
                <a:solidFill>
                  <a:schemeClr val="tx1"/>
                </a:solidFill>
              </a:rPr>
              <a:t>estimated</a:t>
            </a:r>
            <a:r>
              <a:rPr lang="en-US" sz="1800" dirty="0" smtClean="0">
                <a:solidFill>
                  <a:schemeClr val="tx1"/>
                </a:solidFill>
              </a:rPr>
              <a:t> </a:t>
            </a:r>
            <a:r>
              <a:rPr lang="en-US" sz="1800" dirty="0">
                <a:solidFill>
                  <a:schemeClr val="tx1"/>
                </a:solidFill>
              </a:rPr>
              <a:t>nitrate </a:t>
            </a:r>
            <a:r>
              <a:rPr lang="en-US" sz="1800" dirty="0" smtClean="0">
                <a:solidFill>
                  <a:schemeClr val="tx1"/>
                </a:solidFill>
              </a:rPr>
              <a:t>(gliders)</a:t>
            </a:r>
            <a:endParaRPr lang="en-US" sz="1800" dirty="0">
              <a:solidFill>
                <a:schemeClr val="tx1"/>
              </a:solidFill>
            </a:endParaRPr>
          </a:p>
          <a:p>
            <a:pPr marL="1371600" lvl="2" indent="-457200" algn="l">
              <a:buFont typeface="Arial" panose="020B0604020202020204" pitchFamily="34" charset="0"/>
              <a:buChar char="•"/>
            </a:pPr>
            <a:r>
              <a:rPr lang="en-US" sz="1800" dirty="0" smtClean="0">
                <a:solidFill>
                  <a:schemeClr val="tx1"/>
                </a:solidFill>
              </a:rPr>
              <a:t>T-S plots color-coded with nitrate (provides another view)</a:t>
            </a:r>
          </a:p>
          <a:p>
            <a:pPr marL="914400" lvl="1" indent="-457200" algn="l">
              <a:buFont typeface="Arial" panose="020B0604020202020204" pitchFamily="34" charset="0"/>
              <a:buChar char="•"/>
            </a:pPr>
            <a:r>
              <a:rPr lang="en-US" sz="2200" dirty="0" smtClean="0">
                <a:solidFill>
                  <a:schemeClr val="tx1"/>
                </a:solidFill>
              </a:rPr>
              <a:t>For each instance of up-slope transport, correlate to physical processes</a:t>
            </a:r>
          </a:p>
          <a:p>
            <a:pPr marL="1371600" lvl="2" indent="-457200" algn="l">
              <a:buFont typeface="Arial" panose="020B0604020202020204" pitchFamily="34" charset="0"/>
              <a:buChar char="•"/>
            </a:pPr>
            <a:r>
              <a:rPr lang="en-US" sz="1800" dirty="0" smtClean="0">
                <a:solidFill>
                  <a:schemeClr val="tx1"/>
                </a:solidFill>
              </a:rPr>
              <a:t>Wind-driven Ekman flow</a:t>
            </a:r>
          </a:p>
          <a:p>
            <a:pPr marL="1371600" lvl="2" indent="-457200" algn="l">
              <a:buFont typeface="Arial" panose="020B0604020202020204" pitchFamily="34" charset="0"/>
              <a:buChar char="•"/>
            </a:pPr>
            <a:r>
              <a:rPr lang="en-US" sz="1800" dirty="0" smtClean="0">
                <a:solidFill>
                  <a:schemeClr val="tx1"/>
                </a:solidFill>
              </a:rPr>
              <a:t>Internal waves</a:t>
            </a:r>
          </a:p>
          <a:p>
            <a:pPr marL="1371600" lvl="2" indent="-457200" algn="l">
              <a:buFont typeface="Arial" panose="020B0604020202020204" pitchFamily="34" charset="0"/>
              <a:buChar char="•"/>
            </a:pPr>
            <a:r>
              <a:rPr lang="en-US" sz="1800" dirty="0" smtClean="0">
                <a:solidFill>
                  <a:schemeClr val="tx1"/>
                </a:solidFill>
              </a:rPr>
              <a:t>Presence of Gulf Stream features (meanders/filaments/jets)</a:t>
            </a:r>
          </a:p>
          <a:p>
            <a:pPr lvl="3" algn="l"/>
            <a:endParaRPr lang="en-US" sz="1600" b="1" dirty="0" smtClean="0">
              <a:solidFill>
                <a:schemeClr val="tx1"/>
              </a:solidFill>
            </a:endParaRPr>
          </a:p>
        </p:txBody>
      </p:sp>
    </p:spTree>
    <p:extLst>
      <p:ext uri="{BB962C8B-B14F-4D97-AF65-F5344CB8AC3E}">
        <p14:creationId xmlns:p14="http://schemas.microsoft.com/office/powerpoint/2010/main" val="256635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990600"/>
          </a:xfrm>
          <a:prstGeom prst="rect">
            <a:avLst/>
          </a:prstGeom>
          <a:solidFill>
            <a:schemeClr val="accent1">
              <a:lumMod val="60000"/>
              <a:lumOff val="4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smtClean="0"/>
              <a:t>Observations</a:t>
            </a:r>
            <a:r>
              <a:rPr lang="en-US" sz="2200" dirty="0" smtClean="0"/>
              <a:t/>
            </a:r>
            <a:br>
              <a:rPr lang="en-US" sz="2200" dirty="0" smtClean="0"/>
            </a:br>
            <a:r>
              <a:rPr lang="en-US" sz="1600" dirty="0" smtClean="0"/>
              <a:t>Example of Up-slope transport (March 18S)</a:t>
            </a:r>
            <a:endParaRPr lang="en-US" sz="16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8" y="1327084"/>
            <a:ext cx="11533380" cy="5302315"/>
          </a:xfrm>
          <a:prstGeom prst="rect">
            <a:avLst/>
          </a:prstGeom>
        </p:spPr>
      </p:pic>
    </p:spTree>
    <p:extLst>
      <p:ext uri="{BB962C8B-B14F-4D97-AF65-F5344CB8AC3E}">
        <p14:creationId xmlns:p14="http://schemas.microsoft.com/office/powerpoint/2010/main" val="16282047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990600"/>
          </a:xfrm>
          <a:prstGeom prst="rect">
            <a:avLst/>
          </a:prstGeom>
          <a:solidFill>
            <a:schemeClr val="accent1">
              <a:lumMod val="60000"/>
              <a:lumOff val="4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smtClean="0"/>
              <a:t>Observations</a:t>
            </a:r>
            <a:r>
              <a:rPr lang="en-US" sz="2200" dirty="0" smtClean="0"/>
              <a:t/>
            </a:r>
            <a:br>
              <a:rPr lang="en-US" sz="2200" dirty="0" smtClean="0"/>
            </a:br>
            <a:r>
              <a:rPr lang="en-US" sz="1600" dirty="0" smtClean="0"/>
              <a:t>Example of Up-slope transport (March 18S)</a:t>
            </a:r>
            <a:endParaRPr lang="en-US" sz="1600" dirty="0"/>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342900" y="1447800"/>
            <a:ext cx="8458200" cy="4724400"/>
          </a:xfrm>
          <a:prstGeom prst="rect">
            <a:avLst/>
          </a:prstGeom>
        </p:spPr>
      </p:pic>
    </p:spTree>
    <p:extLst>
      <p:ext uri="{BB962C8B-B14F-4D97-AF65-F5344CB8AC3E}">
        <p14:creationId xmlns:p14="http://schemas.microsoft.com/office/powerpoint/2010/main" val="5199389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0"/>
            <a:ext cx="13011150" cy="731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7467600" y="-381000"/>
            <a:ext cx="2667000" cy="800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p:nvSpPr>
        <p:spPr>
          <a:xfrm>
            <a:off x="-3048000" y="-666750"/>
            <a:ext cx="5105400" cy="800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304800" y="6629400"/>
            <a:ext cx="99822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ctrTitle"/>
          </p:nvPr>
        </p:nvSpPr>
        <p:spPr>
          <a:xfrm>
            <a:off x="0" y="0"/>
            <a:ext cx="9144000" cy="990600"/>
          </a:xfrm>
          <a:solidFill>
            <a:schemeClr val="accent1">
              <a:lumMod val="60000"/>
              <a:lumOff val="40000"/>
            </a:schemeClr>
          </a:solidFill>
        </p:spPr>
        <p:txBody>
          <a:bodyPr>
            <a:normAutofit fontScale="90000"/>
          </a:bodyPr>
          <a:lstStyle/>
          <a:p>
            <a:r>
              <a:rPr lang="en-US" sz="2800" dirty="0" smtClean="0"/>
              <a:t>Introduction</a:t>
            </a:r>
            <a:r>
              <a:rPr lang="en-US" sz="2000" dirty="0"/>
              <a:t/>
            </a:r>
            <a:br>
              <a:rPr lang="en-US" sz="2000" dirty="0"/>
            </a:br>
            <a:r>
              <a:rPr lang="en-US" sz="1800" dirty="0"/>
              <a:t>Motivation for the Long Bay Study</a:t>
            </a:r>
            <a:r>
              <a:rPr lang="en-US" sz="1600" dirty="0"/>
              <a:t/>
            </a:r>
            <a:br>
              <a:rPr lang="en-US" sz="1600" dirty="0"/>
            </a:br>
            <a:endParaRPr lang="en-US" sz="1600" dirty="0"/>
          </a:p>
        </p:txBody>
      </p:sp>
      <p:sp>
        <p:nvSpPr>
          <p:cNvPr id="6" name="TextBox 5"/>
          <p:cNvSpPr txBox="1"/>
          <p:nvPr/>
        </p:nvSpPr>
        <p:spPr>
          <a:xfrm>
            <a:off x="1524000" y="4494074"/>
            <a:ext cx="6781800" cy="2031325"/>
          </a:xfrm>
          <a:prstGeom prst="rect">
            <a:avLst/>
          </a:prstGeom>
          <a:solidFill>
            <a:schemeClr val="bg1"/>
          </a:solidFill>
        </p:spPr>
        <p:txBody>
          <a:bodyPr wrap="square" rtlCol="0">
            <a:spAutoFit/>
          </a:bodyPr>
          <a:lstStyle/>
          <a:p>
            <a:r>
              <a:rPr lang="en-US" b="1" dirty="0">
                <a:solidFill>
                  <a:prstClr val="black"/>
                </a:solidFill>
              </a:rPr>
              <a:t>Fig. 2. </a:t>
            </a:r>
            <a:r>
              <a:rPr lang="en-US" dirty="0">
                <a:solidFill>
                  <a:prstClr val="black"/>
                </a:solidFill>
              </a:rPr>
              <a:t>Mean </a:t>
            </a:r>
            <a:r>
              <a:rPr lang="en-US" dirty="0" err="1">
                <a:solidFill>
                  <a:prstClr val="black"/>
                </a:solidFill>
              </a:rPr>
              <a:t>unstratified</a:t>
            </a:r>
            <a:r>
              <a:rPr lang="en-US" dirty="0">
                <a:solidFill>
                  <a:prstClr val="black"/>
                </a:solidFill>
              </a:rPr>
              <a:t> period CZCS-</a:t>
            </a:r>
            <a:r>
              <a:rPr lang="en-US" dirty="0" err="1">
                <a:solidFill>
                  <a:prstClr val="black"/>
                </a:solidFill>
              </a:rPr>
              <a:t>Chl</a:t>
            </a:r>
            <a:r>
              <a:rPr lang="en-US" dirty="0">
                <a:solidFill>
                  <a:prstClr val="black"/>
                </a:solidFill>
              </a:rPr>
              <a:t> for all outer margin sampling locations (1 to 18 </a:t>
            </a:r>
            <a:r>
              <a:rPr lang="en-US" dirty="0" smtClean="0">
                <a:solidFill>
                  <a:prstClr val="black"/>
                </a:solidFill>
              </a:rPr>
              <a:t>from S </a:t>
            </a:r>
            <a:r>
              <a:rPr lang="en-US" dirty="0">
                <a:solidFill>
                  <a:prstClr val="black"/>
                </a:solidFill>
              </a:rPr>
              <a:t>to N). Frontal eddy decay regions are shaded. Means of stations falling on a boundary </a:t>
            </a:r>
            <a:r>
              <a:rPr lang="en-US" dirty="0" smtClean="0">
                <a:solidFill>
                  <a:prstClr val="black"/>
                </a:solidFill>
              </a:rPr>
              <a:t>between eddy </a:t>
            </a:r>
            <a:r>
              <a:rPr lang="en-US" dirty="0">
                <a:solidFill>
                  <a:prstClr val="black"/>
                </a:solidFill>
              </a:rPr>
              <a:t>growth and decay regions are marked by circles. Due to the large number of observations </a:t>
            </a:r>
            <a:r>
              <a:rPr lang="en-US" dirty="0" smtClean="0">
                <a:solidFill>
                  <a:prstClr val="black"/>
                </a:solidFill>
              </a:rPr>
              <a:t>that went </a:t>
            </a:r>
            <a:r>
              <a:rPr lang="en-US" dirty="0">
                <a:solidFill>
                  <a:prstClr val="black"/>
                </a:solidFill>
              </a:rPr>
              <a:t>into the calculation of each mean, 95% confidence intervals are too small to be seen. The </a:t>
            </a:r>
            <a:r>
              <a:rPr lang="en-US" dirty="0" smtClean="0">
                <a:solidFill>
                  <a:prstClr val="black"/>
                </a:solidFill>
              </a:rPr>
              <a:t>G and </a:t>
            </a:r>
            <a:r>
              <a:rPr lang="en-US" dirty="0">
                <a:solidFill>
                  <a:prstClr val="black"/>
                </a:solidFill>
              </a:rPr>
              <a:t>D symbols mark the pooled means for eddy growth and decay regions.</a:t>
            </a:r>
          </a:p>
        </p:txBody>
      </p:sp>
      <p:sp>
        <p:nvSpPr>
          <p:cNvPr id="9" name="TextBox 8"/>
          <p:cNvSpPr txBox="1"/>
          <p:nvPr/>
        </p:nvSpPr>
        <p:spPr>
          <a:xfrm>
            <a:off x="6858000" y="6553200"/>
            <a:ext cx="4191000" cy="307777"/>
          </a:xfrm>
          <a:prstGeom prst="rect">
            <a:avLst/>
          </a:prstGeom>
          <a:noFill/>
        </p:spPr>
        <p:txBody>
          <a:bodyPr wrap="square" rtlCol="0">
            <a:spAutoFit/>
          </a:bodyPr>
          <a:lstStyle/>
          <a:p>
            <a:r>
              <a:rPr lang="en-US" sz="1400" dirty="0" smtClean="0">
                <a:solidFill>
                  <a:prstClr val="black"/>
                </a:solidFill>
              </a:rPr>
              <a:t>From Ryan and Yoder (1996)</a:t>
            </a:r>
            <a:endParaRPr lang="en-US" sz="1400" dirty="0">
              <a:solidFill>
                <a:prstClr val="black"/>
              </a:solidFill>
            </a:endParaRPr>
          </a:p>
        </p:txBody>
      </p:sp>
      <p:sp>
        <p:nvSpPr>
          <p:cNvPr id="10" name="TextBox 9"/>
          <p:cNvSpPr txBox="1"/>
          <p:nvPr/>
        </p:nvSpPr>
        <p:spPr>
          <a:xfrm>
            <a:off x="7429500" y="3467100"/>
            <a:ext cx="1295400" cy="523220"/>
          </a:xfrm>
          <a:prstGeom prst="rect">
            <a:avLst/>
          </a:prstGeom>
          <a:noFill/>
        </p:spPr>
        <p:txBody>
          <a:bodyPr wrap="square" rtlCol="0">
            <a:spAutoFit/>
          </a:bodyPr>
          <a:lstStyle/>
          <a:p>
            <a:r>
              <a:rPr lang="en-US" sz="1400" dirty="0" smtClean="0">
                <a:solidFill>
                  <a:prstClr val="black"/>
                </a:solidFill>
              </a:rPr>
              <a:t>Nov-Apr </a:t>
            </a:r>
          </a:p>
          <a:p>
            <a:r>
              <a:rPr lang="en-US" sz="1400" dirty="0" smtClean="0">
                <a:solidFill>
                  <a:prstClr val="black"/>
                </a:solidFill>
              </a:rPr>
              <a:t>over 8 years</a:t>
            </a:r>
            <a:endParaRPr lang="en-US" sz="1400" dirty="0">
              <a:solidFill>
                <a:prstClr val="black"/>
              </a:solidFill>
            </a:endParaRPr>
          </a:p>
        </p:txBody>
      </p:sp>
      <p:sp>
        <p:nvSpPr>
          <p:cNvPr id="3" name="Oval 2"/>
          <p:cNvSpPr/>
          <p:nvPr/>
        </p:nvSpPr>
        <p:spPr>
          <a:xfrm>
            <a:off x="5181600" y="1828800"/>
            <a:ext cx="8382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327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990600"/>
          </a:xfrm>
          <a:prstGeom prst="rect">
            <a:avLst/>
          </a:prstGeom>
          <a:solidFill>
            <a:schemeClr val="accent1">
              <a:lumMod val="60000"/>
              <a:lumOff val="4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smtClean="0"/>
              <a:t>Observations</a:t>
            </a:r>
            <a:r>
              <a:rPr lang="en-US" sz="2200" dirty="0" smtClean="0"/>
              <a:t/>
            </a:r>
            <a:br>
              <a:rPr lang="en-US" sz="2200" dirty="0" smtClean="0"/>
            </a:br>
            <a:r>
              <a:rPr lang="en-US" sz="1600" dirty="0" smtClean="0"/>
              <a:t>Example of Up-slope transport (March 18S)</a:t>
            </a:r>
            <a:endParaRPr lang="en-US" sz="16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176337"/>
            <a:ext cx="8305800" cy="5082333"/>
          </a:xfrm>
          <a:prstGeom prst="rect">
            <a:avLst/>
          </a:prstGeom>
        </p:spPr>
      </p:pic>
    </p:spTree>
    <p:extLst>
      <p:ext uri="{BB962C8B-B14F-4D97-AF65-F5344CB8AC3E}">
        <p14:creationId xmlns:p14="http://schemas.microsoft.com/office/powerpoint/2010/main" val="4329671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990600"/>
          </a:xfrm>
          <a:prstGeom prst="rect">
            <a:avLst/>
          </a:prstGeom>
          <a:solidFill>
            <a:schemeClr val="accent1">
              <a:lumMod val="60000"/>
              <a:lumOff val="4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smtClean="0"/>
              <a:t>Observations</a:t>
            </a:r>
            <a:r>
              <a:rPr lang="en-US" sz="2200" dirty="0" smtClean="0"/>
              <a:t/>
            </a:r>
            <a:br>
              <a:rPr lang="en-US" sz="2200" dirty="0" smtClean="0"/>
            </a:br>
            <a:r>
              <a:rPr lang="en-US" sz="1600" dirty="0" smtClean="0"/>
              <a:t>Example of Up-slope transport (March 18S)</a:t>
            </a:r>
            <a:endParaRPr lang="en-US" sz="16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962" y="1657350"/>
            <a:ext cx="6696075" cy="3543300"/>
          </a:xfrm>
          <a:prstGeom prst="rect">
            <a:avLst/>
          </a:prstGeom>
        </p:spPr>
      </p:pic>
    </p:spTree>
    <p:extLst>
      <p:ext uri="{BB962C8B-B14F-4D97-AF65-F5344CB8AC3E}">
        <p14:creationId xmlns:p14="http://schemas.microsoft.com/office/powerpoint/2010/main" val="15007919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p:nvPr/>
        </p:nvPicPr>
        <p:blipFill>
          <a:blip r:embed="rId3">
            <a:extLst>
              <a:ext uri="{28A0092B-C50C-407E-A947-70E740481C1C}">
                <a14:useLocalDpi xmlns:a14="http://schemas.microsoft.com/office/drawing/2010/main" val="0"/>
              </a:ext>
            </a:extLst>
          </a:blip>
          <a:stretch>
            <a:fillRect/>
          </a:stretch>
        </p:blipFill>
        <p:spPr>
          <a:xfrm>
            <a:off x="-838200" y="1143000"/>
            <a:ext cx="10515600" cy="5029200"/>
          </a:xfrm>
          <a:prstGeom prst="rect">
            <a:avLst/>
          </a:prstGeom>
        </p:spPr>
      </p:pic>
      <p:sp>
        <p:nvSpPr>
          <p:cNvPr id="13" name="TextBox 12"/>
          <p:cNvSpPr txBox="1"/>
          <p:nvPr/>
        </p:nvSpPr>
        <p:spPr>
          <a:xfrm>
            <a:off x="685800" y="6368534"/>
            <a:ext cx="672960" cy="369332"/>
          </a:xfrm>
          <a:prstGeom prst="rect">
            <a:avLst/>
          </a:prstGeom>
          <a:noFill/>
        </p:spPr>
        <p:txBody>
          <a:bodyPr wrap="square" rtlCol="0">
            <a:spAutoFit/>
          </a:bodyPr>
          <a:lstStyle/>
          <a:p>
            <a:r>
              <a:rPr lang="en-US" dirty="0" smtClean="0"/>
              <a:t>J1</a:t>
            </a:r>
            <a:endParaRPr lang="en-US" dirty="0"/>
          </a:p>
        </p:txBody>
      </p:sp>
      <p:sp>
        <p:nvSpPr>
          <p:cNvPr id="15" name="TextBox 14"/>
          <p:cNvSpPr txBox="1"/>
          <p:nvPr/>
        </p:nvSpPr>
        <p:spPr>
          <a:xfrm>
            <a:off x="2756040" y="6400178"/>
            <a:ext cx="672960" cy="369332"/>
          </a:xfrm>
          <a:prstGeom prst="rect">
            <a:avLst/>
          </a:prstGeom>
          <a:noFill/>
        </p:spPr>
        <p:txBody>
          <a:bodyPr wrap="square" rtlCol="0">
            <a:spAutoFit/>
          </a:bodyPr>
          <a:lstStyle/>
          <a:p>
            <a:r>
              <a:rPr lang="en-US" dirty="0" smtClean="0"/>
              <a:t>J2</a:t>
            </a:r>
            <a:endParaRPr lang="en-US" dirty="0"/>
          </a:p>
        </p:txBody>
      </p:sp>
      <p:sp>
        <p:nvSpPr>
          <p:cNvPr id="4" name="Minus 3"/>
          <p:cNvSpPr/>
          <p:nvPr/>
        </p:nvSpPr>
        <p:spPr>
          <a:xfrm>
            <a:off x="533400" y="6301740"/>
            <a:ext cx="672960"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Minus 4"/>
          <p:cNvSpPr/>
          <p:nvPr/>
        </p:nvSpPr>
        <p:spPr>
          <a:xfrm>
            <a:off x="1981200" y="6278881"/>
            <a:ext cx="2152210"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Minus 10"/>
          <p:cNvSpPr/>
          <p:nvPr/>
        </p:nvSpPr>
        <p:spPr>
          <a:xfrm>
            <a:off x="3706813" y="6278880"/>
            <a:ext cx="2160587"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 name="Minus 5"/>
          <p:cNvSpPr/>
          <p:nvPr/>
        </p:nvSpPr>
        <p:spPr>
          <a:xfrm>
            <a:off x="5975057" y="6278881"/>
            <a:ext cx="317863"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TextBox 15"/>
          <p:cNvSpPr txBox="1"/>
          <p:nvPr/>
        </p:nvSpPr>
        <p:spPr>
          <a:xfrm>
            <a:off x="4193584" y="6400800"/>
            <a:ext cx="1597616" cy="369332"/>
          </a:xfrm>
          <a:prstGeom prst="rect">
            <a:avLst/>
          </a:prstGeom>
          <a:noFill/>
        </p:spPr>
        <p:txBody>
          <a:bodyPr wrap="square" rtlCol="0">
            <a:spAutoFit/>
          </a:bodyPr>
          <a:lstStyle/>
          <a:p>
            <a:r>
              <a:rPr lang="en-US" dirty="0" smtClean="0"/>
              <a:t>Meanders</a:t>
            </a:r>
            <a:endParaRPr lang="en-US" dirty="0"/>
          </a:p>
        </p:txBody>
      </p:sp>
      <p:sp>
        <p:nvSpPr>
          <p:cNvPr id="17" name="TextBox 16"/>
          <p:cNvSpPr txBox="1"/>
          <p:nvPr/>
        </p:nvSpPr>
        <p:spPr>
          <a:xfrm>
            <a:off x="5956440" y="6400800"/>
            <a:ext cx="672960" cy="369332"/>
          </a:xfrm>
          <a:prstGeom prst="rect">
            <a:avLst/>
          </a:prstGeom>
          <a:noFill/>
        </p:spPr>
        <p:txBody>
          <a:bodyPr wrap="square" rtlCol="0">
            <a:spAutoFit/>
          </a:bodyPr>
          <a:lstStyle/>
          <a:p>
            <a:r>
              <a:rPr lang="en-US" dirty="0" smtClean="0"/>
              <a:t>F1</a:t>
            </a:r>
            <a:endParaRPr lang="en-US" dirty="0"/>
          </a:p>
        </p:txBody>
      </p:sp>
      <p:sp>
        <p:nvSpPr>
          <p:cNvPr id="18" name="Title 1"/>
          <p:cNvSpPr>
            <a:spLocks noGrp="1"/>
          </p:cNvSpPr>
          <p:nvPr>
            <p:ph type="ctrTitle"/>
          </p:nvPr>
        </p:nvSpPr>
        <p:spPr>
          <a:xfrm>
            <a:off x="0" y="0"/>
            <a:ext cx="9144000" cy="990600"/>
          </a:xfrm>
          <a:solidFill>
            <a:schemeClr val="accent1">
              <a:lumMod val="60000"/>
              <a:lumOff val="40000"/>
            </a:schemeClr>
          </a:solidFill>
        </p:spPr>
        <p:txBody>
          <a:bodyPr>
            <a:normAutofit/>
          </a:bodyPr>
          <a:lstStyle/>
          <a:p>
            <a:r>
              <a:rPr lang="en-US" sz="2800" dirty="0" smtClean="0"/>
              <a:t>Observations</a:t>
            </a:r>
            <a:r>
              <a:rPr lang="en-US" sz="2200" dirty="0" smtClean="0"/>
              <a:t/>
            </a:r>
            <a:br>
              <a:rPr lang="en-US" sz="2200" dirty="0" smtClean="0"/>
            </a:br>
            <a:r>
              <a:rPr lang="en-US" sz="1600" dirty="0" smtClean="0"/>
              <a:t>Gulf Stream Influence: Velocity </a:t>
            </a:r>
            <a:r>
              <a:rPr lang="en-US" sz="1600" dirty="0" smtClean="0"/>
              <a:t>at LB2 (Depth vs. time)</a:t>
            </a:r>
            <a:endParaRPr lang="en-US" sz="1600" dirty="0"/>
          </a:p>
        </p:txBody>
      </p:sp>
      <p:sp>
        <p:nvSpPr>
          <p:cNvPr id="14" name="Minus 13"/>
          <p:cNvSpPr/>
          <p:nvPr/>
        </p:nvSpPr>
        <p:spPr>
          <a:xfrm flipV="1">
            <a:off x="6553200" y="6248400"/>
            <a:ext cx="1143000" cy="9143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TextBox 18"/>
          <p:cNvSpPr txBox="1"/>
          <p:nvPr/>
        </p:nvSpPr>
        <p:spPr>
          <a:xfrm>
            <a:off x="6553200" y="6412468"/>
            <a:ext cx="1295400" cy="369332"/>
          </a:xfrm>
          <a:prstGeom prst="rect">
            <a:avLst/>
          </a:prstGeom>
          <a:noFill/>
        </p:spPr>
        <p:txBody>
          <a:bodyPr wrap="square" rtlCol="0">
            <a:spAutoFit/>
          </a:bodyPr>
          <a:lstStyle/>
          <a:p>
            <a:r>
              <a:rPr lang="en-US" dirty="0" smtClean="0"/>
              <a:t>Late March</a:t>
            </a:r>
            <a:endParaRPr lang="en-US" dirty="0"/>
          </a:p>
        </p:txBody>
      </p:sp>
    </p:spTree>
    <p:extLst>
      <p:ext uri="{BB962C8B-B14F-4D97-AF65-F5344CB8AC3E}">
        <p14:creationId xmlns:p14="http://schemas.microsoft.com/office/powerpoint/2010/main" val="25245739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0" y="0"/>
            <a:ext cx="9144000" cy="990600"/>
          </a:xfrm>
          <a:solidFill>
            <a:schemeClr val="accent1">
              <a:lumMod val="60000"/>
              <a:lumOff val="40000"/>
            </a:schemeClr>
          </a:solidFill>
        </p:spPr>
        <p:txBody>
          <a:bodyPr>
            <a:normAutofit/>
          </a:bodyPr>
          <a:lstStyle/>
          <a:p>
            <a:r>
              <a:rPr lang="en-US" sz="2000" dirty="0" smtClean="0"/>
              <a:t>Observations</a:t>
            </a:r>
            <a:r>
              <a:rPr lang="en-US" sz="2200" dirty="0" smtClean="0"/>
              <a:t/>
            </a:r>
            <a:br>
              <a:rPr lang="en-US" sz="2200" dirty="0" smtClean="0"/>
            </a:br>
            <a:r>
              <a:rPr lang="en-US" sz="1600" dirty="0" smtClean="0"/>
              <a:t>Time-Averaged </a:t>
            </a:r>
            <a:r>
              <a:rPr lang="en-US" sz="1600" dirty="0" smtClean="0"/>
              <a:t>Cross-shelf Velocity </a:t>
            </a:r>
            <a:r>
              <a:rPr lang="en-US" sz="1600" dirty="0" smtClean="0"/>
              <a:t>Profiles</a:t>
            </a:r>
            <a:endParaRPr lang="en-US" sz="1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7085"/>
            <a:ext cx="9144000" cy="4203830"/>
          </a:xfrm>
          <a:prstGeom prst="rect">
            <a:avLst/>
          </a:prstGeom>
        </p:spPr>
      </p:pic>
    </p:spTree>
    <p:extLst>
      <p:ext uri="{BB962C8B-B14F-4D97-AF65-F5344CB8AC3E}">
        <p14:creationId xmlns:p14="http://schemas.microsoft.com/office/powerpoint/2010/main" val="29715196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p:nvPr/>
        </p:nvPicPr>
        <p:blipFill>
          <a:blip r:embed="rId3">
            <a:extLst>
              <a:ext uri="{28A0092B-C50C-407E-A947-70E740481C1C}">
                <a14:useLocalDpi xmlns:a14="http://schemas.microsoft.com/office/drawing/2010/main" val="0"/>
              </a:ext>
            </a:extLst>
          </a:blip>
          <a:stretch>
            <a:fillRect/>
          </a:stretch>
        </p:blipFill>
        <p:spPr>
          <a:xfrm>
            <a:off x="-838200" y="1143000"/>
            <a:ext cx="10515600" cy="5029200"/>
          </a:xfrm>
          <a:prstGeom prst="rect">
            <a:avLst/>
          </a:prstGeom>
        </p:spPr>
      </p:pic>
      <p:sp>
        <p:nvSpPr>
          <p:cNvPr id="13" name="TextBox 12"/>
          <p:cNvSpPr txBox="1"/>
          <p:nvPr/>
        </p:nvSpPr>
        <p:spPr>
          <a:xfrm>
            <a:off x="685800" y="6368534"/>
            <a:ext cx="672960" cy="369332"/>
          </a:xfrm>
          <a:prstGeom prst="rect">
            <a:avLst/>
          </a:prstGeom>
          <a:noFill/>
        </p:spPr>
        <p:txBody>
          <a:bodyPr wrap="square" rtlCol="0">
            <a:spAutoFit/>
          </a:bodyPr>
          <a:lstStyle/>
          <a:p>
            <a:r>
              <a:rPr lang="en-US" dirty="0" smtClean="0"/>
              <a:t>J1</a:t>
            </a:r>
            <a:endParaRPr lang="en-US" dirty="0"/>
          </a:p>
        </p:txBody>
      </p:sp>
      <p:sp>
        <p:nvSpPr>
          <p:cNvPr id="15" name="TextBox 14"/>
          <p:cNvSpPr txBox="1"/>
          <p:nvPr/>
        </p:nvSpPr>
        <p:spPr>
          <a:xfrm>
            <a:off x="2756040" y="6400178"/>
            <a:ext cx="672960" cy="369332"/>
          </a:xfrm>
          <a:prstGeom prst="rect">
            <a:avLst/>
          </a:prstGeom>
          <a:noFill/>
        </p:spPr>
        <p:txBody>
          <a:bodyPr wrap="square" rtlCol="0">
            <a:spAutoFit/>
          </a:bodyPr>
          <a:lstStyle/>
          <a:p>
            <a:r>
              <a:rPr lang="en-US" dirty="0" smtClean="0"/>
              <a:t>J2</a:t>
            </a:r>
            <a:endParaRPr lang="en-US" dirty="0"/>
          </a:p>
        </p:txBody>
      </p:sp>
      <p:sp>
        <p:nvSpPr>
          <p:cNvPr id="4" name="Minus 3"/>
          <p:cNvSpPr/>
          <p:nvPr/>
        </p:nvSpPr>
        <p:spPr>
          <a:xfrm>
            <a:off x="533400" y="6301740"/>
            <a:ext cx="672960"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Minus 4"/>
          <p:cNvSpPr/>
          <p:nvPr/>
        </p:nvSpPr>
        <p:spPr>
          <a:xfrm>
            <a:off x="1981200" y="6278881"/>
            <a:ext cx="2152210"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Minus 10"/>
          <p:cNvSpPr/>
          <p:nvPr/>
        </p:nvSpPr>
        <p:spPr>
          <a:xfrm>
            <a:off x="3706813" y="6278880"/>
            <a:ext cx="2160587"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 name="Minus 5"/>
          <p:cNvSpPr/>
          <p:nvPr/>
        </p:nvSpPr>
        <p:spPr>
          <a:xfrm>
            <a:off x="5975057" y="6278881"/>
            <a:ext cx="317863"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TextBox 15"/>
          <p:cNvSpPr txBox="1"/>
          <p:nvPr/>
        </p:nvSpPr>
        <p:spPr>
          <a:xfrm>
            <a:off x="4193584" y="6400800"/>
            <a:ext cx="1597616" cy="369332"/>
          </a:xfrm>
          <a:prstGeom prst="rect">
            <a:avLst/>
          </a:prstGeom>
          <a:noFill/>
        </p:spPr>
        <p:txBody>
          <a:bodyPr wrap="square" rtlCol="0">
            <a:spAutoFit/>
          </a:bodyPr>
          <a:lstStyle/>
          <a:p>
            <a:r>
              <a:rPr lang="en-US" dirty="0" smtClean="0"/>
              <a:t>Meanders</a:t>
            </a:r>
            <a:endParaRPr lang="en-US" dirty="0"/>
          </a:p>
        </p:txBody>
      </p:sp>
      <p:sp>
        <p:nvSpPr>
          <p:cNvPr id="17" name="TextBox 16"/>
          <p:cNvSpPr txBox="1"/>
          <p:nvPr/>
        </p:nvSpPr>
        <p:spPr>
          <a:xfrm>
            <a:off x="5956440" y="6400800"/>
            <a:ext cx="672960" cy="369332"/>
          </a:xfrm>
          <a:prstGeom prst="rect">
            <a:avLst/>
          </a:prstGeom>
          <a:noFill/>
        </p:spPr>
        <p:txBody>
          <a:bodyPr wrap="square" rtlCol="0">
            <a:spAutoFit/>
          </a:bodyPr>
          <a:lstStyle/>
          <a:p>
            <a:r>
              <a:rPr lang="en-US" dirty="0" smtClean="0"/>
              <a:t>F1</a:t>
            </a:r>
            <a:endParaRPr lang="en-US" dirty="0"/>
          </a:p>
        </p:txBody>
      </p:sp>
      <p:sp>
        <p:nvSpPr>
          <p:cNvPr id="18" name="Title 1"/>
          <p:cNvSpPr>
            <a:spLocks noGrp="1"/>
          </p:cNvSpPr>
          <p:nvPr>
            <p:ph type="ctrTitle"/>
          </p:nvPr>
        </p:nvSpPr>
        <p:spPr>
          <a:xfrm>
            <a:off x="0" y="0"/>
            <a:ext cx="9144000" cy="990600"/>
          </a:xfrm>
          <a:solidFill>
            <a:schemeClr val="accent1">
              <a:lumMod val="60000"/>
              <a:lumOff val="40000"/>
            </a:schemeClr>
          </a:solidFill>
        </p:spPr>
        <p:txBody>
          <a:bodyPr>
            <a:normAutofit/>
          </a:bodyPr>
          <a:lstStyle/>
          <a:p>
            <a:r>
              <a:rPr lang="en-US" sz="2800" dirty="0"/>
              <a:t>Observations</a:t>
            </a:r>
            <a:r>
              <a:rPr lang="en-US" sz="3200" dirty="0"/>
              <a:t/>
            </a:r>
            <a:br>
              <a:rPr lang="en-US" sz="3200" dirty="0"/>
            </a:br>
            <a:r>
              <a:rPr lang="en-US" sz="1600" dirty="0"/>
              <a:t>Gulf Stream Influence: Velocity at LB2 (Depth vs. time)</a:t>
            </a:r>
            <a:endParaRPr lang="en-US" sz="1600" dirty="0"/>
          </a:p>
        </p:txBody>
      </p:sp>
      <p:sp>
        <p:nvSpPr>
          <p:cNvPr id="14" name="Minus 13"/>
          <p:cNvSpPr/>
          <p:nvPr/>
        </p:nvSpPr>
        <p:spPr>
          <a:xfrm flipV="1">
            <a:off x="6553200" y="6248400"/>
            <a:ext cx="1143000" cy="9143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TextBox 18"/>
          <p:cNvSpPr txBox="1"/>
          <p:nvPr/>
        </p:nvSpPr>
        <p:spPr>
          <a:xfrm>
            <a:off x="6553200" y="6412468"/>
            <a:ext cx="1447800" cy="369332"/>
          </a:xfrm>
          <a:prstGeom prst="rect">
            <a:avLst/>
          </a:prstGeom>
          <a:noFill/>
        </p:spPr>
        <p:txBody>
          <a:bodyPr wrap="square" rtlCol="0">
            <a:spAutoFit/>
          </a:bodyPr>
          <a:lstStyle/>
          <a:p>
            <a:r>
              <a:rPr lang="en-US" dirty="0" smtClean="0"/>
              <a:t>Late March</a:t>
            </a:r>
            <a:endParaRPr lang="en-US" dirty="0"/>
          </a:p>
        </p:txBody>
      </p:sp>
    </p:spTree>
    <p:extLst>
      <p:ext uri="{BB962C8B-B14F-4D97-AF65-F5344CB8AC3E}">
        <p14:creationId xmlns:p14="http://schemas.microsoft.com/office/powerpoint/2010/main" val="2812394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0" y="0"/>
            <a:ext cx="9144000" cy="990600"/>
          </a:xfrm>
          <a:solidFill>
            <a:schemeClr val="accent1">
              <a:lumMod val="60000"/>
              <a:lumOff val="40000"/>
            </a:schemeClr>
          </a:solidFill>
        </p:spPr>
        <p:txBody>
          <a:bodyPr>
            <a:normAutofit/>
          </a:bodyPr>
          <a:lstStyle/>
          <a:p>
            <a:r>
              <a:rPr lang="en-US" sz="2000" dirty="0" smtClean="0"/>
              <a:t>Observations</a:t>
            </a:r>
            <a:r>
              <a:rPr lang="en-US" sz="2200" dirty="0" smtClean="0"/>
              <a:t/>
            </a:r>
            <a:br>
              <a:rPr lang="en-US" sz="2200" dirty="0" smtClean="0"/>
            </a:br>
            <a:r>
              <a:rPr lang="en-US" sz="1600" dirty="0" smtClean="0"/>
              <a:t>SST Image 1/28/2012</a:t>
            </a:r>
            <a:endParaRPr lang="en-US" sz="1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702" y="1219200"/>
            <a:ext cx="7314596" cy="5485947"/>
          </a:xfrm>
          <a:prstGeom prst="rect">
            <a:avLst/>
          </a:prstGeom>
        </p:spPr>
      </p:pic>
    </p:spTree>
    <p:extLst>
      <p:ext uri="{BB962C8B-B14F-4D97-AF65-F5344CB8AC3E}">
        <p14:creationId xmlns:p14="http://schemas.microsoft.com/office/powerpoint/2010/main" val="27271166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0" y="0"/>
            <a:ext cx="9144000" cy="990600"/>
          </a:xfrm>
          <a:solidFill>
            <a:schemeClr val="accent1">
              <a:lumMod val="60000"/>
              <a:lumOff val="40000"/>
            </a:schemeClr>
          </a:solidFill>
        </p:spPr>
        <p:txBody>
          <a:bodyPr>
            <a:normAutofit/>
          </a:bodyPr>
          <a:lstStyle/>
          <a:p>
            <a:r>
              <a:rPr lang="en-US" sz="2000" dirty="0" smtClean="0"/>
              <a:t>Observations</a:t>
            </a:r>
            <a:r>
              <a:rPr lang="en-US" sz="2200" dirty="0" smtClean="0"/>
              <a:t/>
            </a:r>
            <a:br>
              <a:rPr lang="en-US" sz="2200" dirty="0" smtClean="0"/>
            </a:br>
            <a:r>
              <a:rPr lang="en-US" sz="1600" dirty="0" smtClean="0"/>
              <a:t>Density Field (1/28/2012) from Objective Analysis</a:t>
            </a:r>
            <a:endParaRPr lang="en-US" sz="16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28750"/>
            <a:ext cx="8153400" cy="5314950"/>
          </a:xfrm>
          <a:prstGeom prst="rect">
            <a:avLst/>
          </a:prstGeom>
        </p:spPr>
      </p:pic>
    </p:spTree>
    <p:extLst>
      <p:ext uri="{BB962C8B-B14F-4D97-AF65-F5344CB8AC3E}">
        <p14:creationId xmlns:p14="http://schemas.microsoft.com/office/powerpoint/2010/main" val="30436932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533400" y="3810000"/>
            <a:ext cx="7696200" cy="2835275"/>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405877" y="304800"/>
            <a:ext cx="8268336" cy="3352800"/>
          </a:xfrm>
          <a:prstGeom prst="rect">
            <a:avLst/>
          </a:prstGeom>
        </p:spPr>
      </p:pic>
    </p:spTree>
    <p:extLst>
      <p:ext uri="{BB962C8B-B14F-4D97-AF65-F5344CB8AC3E}">
        <p14:creationId xmlns:p14="http://schemas.microsoft.com/office/powerpoint/2010/main" val="19339055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7084"/>
            <a:ext cx="9144000" cy="4616515"/>
          </a:xfrm>
          <a:prstGeom prst="rect">
            <a:avLst/>
          </a:prstGeom>
        </p:spPr>
      </p:pic>
      <p:sp>
        <p:nvSpPr>
          <p:cNvPr id="5" name="Title 1"/>
          <p:cNvSpPr txBox="1">
            <a:spLocks/>
          </p:cNvSpPr>
          <p:nvPr/>
        </p:nvSpPr>
        <p:spPr>
          <a:xfrm>
            <a:off x="0" y="0"/>
            <a:ext cx="9144000" cy="990600"/>
          </a:xfrm>
          <a:prstGeom prst="rect">
            <a:avLst/>
          </a:prstGeom>
          <a:solidFill>
            <a:schemeClr val="accent1">
              <a:lumMod val="60000"/>
              <a:lumOff val="4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smtClean="0"/>
              <a:t>Observations</a:t>
            </a:r>
            <a:r>
              <a:rPr lang="en-US" sz="2200" dirty="0" smtClean="0"/>
              <a:t/>
            </a:r>
            <a:br>
              <a:rPr lang="en-US" sz="2200" dirty="0" smtClean="0"/>
            </a:br>
            <a:r>
              <a:rPr lang="en-US" sz="1600" dirty="0" smtClean="0"/>
              <a:t>Max abs value of vertical velocity over LB2</a:t>
            </a:r>
            <a:endParaRPr lang="en-US" sz="1600" dirty="0"/>
          </a:p>
        </p:txBody>
      </p:sp>
    </p:spTree>
    <p:extLst>
      <p:ext uri="{BB962C8B-B14F-4D97-AF65-F5344CB8AC3E}">
        <p14:creationId xmlns:p14="http://schemas.microsoft.com/office/powerpoint/2010/main" val="9397901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6757"/>
            <a:ext cx="9144000" cy="4364486"/>
          </a:xfrm>
          <a:prstGeom prst="rect">
            <a:avLst/>
          </a:prstGeom>
        </p:spPr>
      </p:pic>
      <p:sp>
        <p:nvSpPr>
          <p:cNvPr id="5" name="Title 1"/>
          <p:cNvSpPr txBox="1">
            <a:spLocks/>
          </p:cNvSpPr>
          <p:nvPr/>
        </p:nvSpPr>
        <p:spPr>
          <a:xfrm>
            <a:off x="0" y="0"/>
            <a:ext cx="9144000" cy="990600"/>
          </a:xfrm>
          <a:prstGeom prst="rect">
            <a:avLst/>
          </a:prstGeom>
          <a:solidFill>
            <a:schemeClr val="accent1">
              <a:lumMod val="60000"/>
              <a:lumOff val="4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smtClean="0"/>
              <a:t>Observations</a:t>
            </a:r>
            <a:r>
              <a:rPr lang="en-US" sz="2200" dirty="0" smtClean="0"/>
              <a:t/>
            </a:r>
            <a:br>
              <a:rPr lang="en-US" sz="2200" dirty="0" smtClean="0"/>
            </a:br>
            <a:r>
              <a:rPr lang="en-US" sz="1600" dirty="0" smtClean="0"/>
              <a:t>Zoom in on internal wave packets Feb 4 – 5 over LB2</a:t>
            </a:r>
            <a:endParaRPr lang="en-US" sz="1600" dirty="0"/>
          </a:p>
        </p:txBody>
      </p:sp>
    </p:spTree>
    <p:extLst>
      <p:ext uri="{BB962C8B-B14F-4D97-AF65-F5344CB8AC3E}">
        <p14:creationId xmlns:p14="http://schemas.microsoft.com/office/powerpoint/2010/main" val="17142459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1219200"/>
            <a:ext cx="8686800" cy="5410200"/>
          </a:xfrm>
        </p:spPr>
        <p:txBody>
          <a:bodyPr>
            <a:normAutofit/>
          </a:bodyPr>
          <a:lstStyle/>
          <a:p>
            <a:pPr marL="457200" lvl="0" indent="-457200" algn="l">
              <a:buFont typeface="Arial" panose="020B0604020202020204" pitchFamily="34" charset="0"/>
              <a:buChar char="•"/>
            </a:pPr>
            <a:r>
              <a:rPr lang="en-US" dirty="0" smtClean="0">
                <a:solidFill>
                  <a:schemeClr val="tx1"/>
                </a:solidFill>
              </a:rPr>
              <a:t>Describe </a:t>
            </a:r>
            <a:r>
              <a:rPr lang="en-US" dirty="0">
                <a:solidFill>
                  <a:schemeClr val="tx1"/>
                </a:solidFill>
              </a:rPr>
              <a:t>the blooms.</a:t>
            </a:r>
          </a:p>
          <a:p>
            <a:pPr marL="1257300" lvl="2" indent="-342900" algn="l">
              <a:buFont typeface="Arial" panose="020B0604020202020204" pitchFamily="34" charset="0"/>
              <a:buChar char="•"/>
            </a:pPr>
            <a:r>
              <a:rPr lang="en-US" dirty="0">
                <a:solidFill>
                  <a:schemeClr val="tx1"/>
                </a:solidFill>
              </a:rPr>
              <a:t>What was the distribution of chlorophyll (in space and time) on the shelf and slope in Long </a:t>
            </a:r>
            <a:r>
              <a:rPr lang="en-US" dirty="0" smtClean="0">
                <a:solidFill>
                  <a:schemeClr val="tx1"/>
                </a:solidFill>
              </a:rPr>
              <a:t>Bay?</a:t>
            </a:r>
          </a:p>
          <a:p>
            <a:pPr marL="1257300" lvl="2" indent="-342900" algn="l">
              <a:buFont typeface="Arial" panose="020B0604020202020204" pitchFamily="34" charset="0"/>
              <a:buChar char="•"/>
            </a:pPr>
            <a:r>
              <a:rPr lang="en-US" dirty="0" smtClean="0">
                <a:solidFill>
                  <a:schemeClr val="tx1"/>
                </a:solidFill>
              </a:rPr>
              <a:t>Estimate </a:t>
            </a:r>
            <a:r>
              <a:rPr lang="en-US" dirty="0">
                <a:solidFill>
                  <a:schemeClr val="tx1"/>
                </a:solidFill>
              </a:rPr>
              <a:t>the export of chlorophyll from the shelf to the slope.</a:t>
            </a:r>
          </a:p>
          <a:p>
            <a:pPr marL="457200" lvl="0" indent="-457200" algn="l">
              <a:buFont typeface="Arial" panose="020B0604020202020204" pitchFamily="34" charset="0"/>
              <a:buChar char="•"/>
            </a:pPr>
            <a:r>
              <a:rPr lang="en-US" dirty="0">
                <a:solidFill>
                  <a:schemeClr val="tx1"/>
                </a:solidFill>
              </a:rPr>
              <a:t>What caused the blooms?</a:t>
            </a:r>
          </a:p>
          <a:p>
            <a:pPr marL="1257300" lvl="2" indent="-342900" algn="l">
              <a:buFont typeface="Arial" panose="020B0604020202020204" pitchFamily="34" charset="0"/>
              <a:buChar char="•"/>
            </a:pPr>
            <a:r>
              <a:rPr lang="en-US" dirty="0">
                <a:solidFill>
                  <a:schemeClr val="tx1"/>
                </a:solidFill>
              </a:rPr>
              <a:t>What was the distribution of nitrate (in space and time) on the shelf and slope in Long </a:t>
            </a:r>
            <a:r>
              <a:rPr lang="en-US" dirty="0" smtClean="0">
                <a:solidFill>
                  <a:schemeClr val="tx1"/>
                </a:solidFill>
              </a:rPr>
              <a:t>Bay?</a:t>
            </a:r>
          </a:p>
          <a:p>
            <a:pPr marL="1257300" lvl="2" indent="-342900" algn="l">
              <a:buFont typeface="Arial" panose="020B0604020202020204" pitchFamily="34" charset="0"/>
              <a:buChar char="•"/>
            </a:pPr>
            <a:r>
              <a:rPr lang="en-US" dirty="0" smtClean="0">
                <a:solidFill>
                  <a:schemeClr val="tx1"/>
                </a:solidFill>
              </a:rPr>
              <a:t>What </a:t>
            </a:r>
            <a:r>
              <a:rPr lang="en-US" dirty="0">
                <a:solidFill>
                  <a:schemeClr val="tx1"/>
                </a:solidFill>
              </a:rPr>
              <a:t>physical processes contributed to the observed distribution of nitrate</a:t>
            </a:r>
            <a:r>
              <a:rPr lang="en-US" dirty="0" smtClean="0">
                <a:solidFill>
                  <a:schemeClr val="tx1"/>
                </a:solidFill>
              </a:rPr>
              <a:t>?</a:t>
            </a:r>
          </a:p>
          <a:p>
            <a:pPr marL="1257300" lvl="2" indent="-342900" algn="l">
              <a:buFont typeface="Arial" panose="020B0604020202020204" pitchFamily="34" charset="0"/>
              <a:buChar char="•"/>
            </a:pPr>
            <a:r>
              <a:rPr lang="en-US" dirty="0">
                <a:solidFill>
                  <a:schemeClr val="tx1"/>
                </a:solidFill>
              </a:rPr>
              <a:t>Estimate </a:t>
            </a:r>
            <a:r>
              <a:rPr lang="en-US" dirty="0" smtClean="0">
                <a:solidFill>
                  <a:schemeClr val="tx1"/>
                </a:solidFill>
              </a:rPr>
              <a:t>transport of nitrate </a:t>
            </a:r>
            <a:r>
              <a:rPr lang="en-US" dirty="0">
                <a:solidFill>
                  <a:schemeClr val="tx1"/>
                </a:solidFill>
              </a:rPr>
              <a:t>(up-slope, shoreward</a:t>
            </a:r>
            <a:r>
              <a:rPr lang="en-US" dirty="0" smtClean="0">
                <a:solidFill>
                  <a:schemeClr val="tx1"/>
                </a:solidFill>
              </a:rPr>
              <a:t>)</a:t>
            </a:r>
            <a:endParaRPr lang="en-US" dirty="0">
              <a:solidFill>
                <a:schemeClr val="tx1"/>
              </a:solidFill>
            </a:endParaRPr>
          </a:p>
        </p:txBody>
      </p:sp>
      <p:sp>
        <p:nvSpPr>
          <p:cNvPr id="4" name="Title 1"/>
          <p:cNvSpPr>
            <a:spLocks noGrp="1"/>
          </p:cNvSpPr>
          <p:nvPr>
            <p:ph type="ctrTitle"/>
          </p:nvPr>
        </p:nvSpPr>
        <p:spPr>
          <a:xfrm>
            <a:off x="0" y="0"/>
            <a:ext cx="9144000" cy="990600"/>
          </a:xfrm>
          <a:solidFill>
            <a:schemeClr val="accent1">
              <a:lumMod val="60000"/>
              <a:lumOff val="40000"/>
            </a:schemeClr>
          </a:solidFill>
        </p:spPr>
        <p:txBody>
          <a:bodyPr>
            <a:normAutofit fontScale="90000"/>
          </a:bodyPr>
          <a:lstStyle/>
          <a:p>
            <a:r>
              <a:rPr lang="en-US" sz="2800" dirty="0" smtClean="0"/>
              <a:t>Introduction</a:t>
            </a:r>
            <a:r>
              <a:rPr lang="en-US" sz="2000" dirty="0"/>
              <a:t/>
            </a:r>
            <a:br>
              <a:rPr lang="en-US" sz="2000" dirty="0"/>
            </a:br>
            <a:r>
              <a:rPr lang="en-US" sz="1800" dirty="0" smtClean="0"/>
              <a:t>Focus of dissertation</a:t>
            </a:r>
            <a:r>
              <a:rPr lang="en-US" sz="1600" dirty="0" smtClean="0"/>
              <a:t/>
            </a:r>
            <a:br>
              <a:rPr lang="en-US" sz="1600" dirty="0" smtClean="0"/>
            </a:br>
            <a:endParaRPr lang="en-US" sz="1600" dirty="0"/>
          </a:p>
        </p:txBody>
      </p:sp>
    </p:spTree>
    <p:extLst>
      <p:ext uri="{BB962C8B-B14F-4D97-AF65-F5344CB8AC3E}">
        <p14:creationId xmlns:p14="http://schemas.microsoft.com/office/powerpoint/2010/main" val="6492383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533400" y="3810000"/>
            <a:ext cx="7696200" cy="2835275"/>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405877" y="304800"/>
            <a:ext cx="8268336" cy="3352800"/>
          </a:xfrm>
          <a:prstGeom prst="rect">
            <a:avLst/>
          </a:prstGeom>
        </p:spPr>
      </p:pic>
    </p:spTree>
    <p:extLst>
      <p:ext uri="{BB962C8B-B14F-4D97-AF65-F5344CB8AC3E}">
        <p14:creationId xmlns:p14="http://schemas.microsoft.com/office/powerpoint/2010/main" val="41040231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6800"/>
            <a:ext cx="9144000" cy="4375573"/>
          </a:xfrm>
          <a:prstGeom prst="rect">
            <a:avLst/>
          </a:prstGeom>
        </p:spPr>
      </p:pic>
      <p:sp>
        <p:nvSpPr>
          <p:cNvPr id="5" name="Rectangle 4"/>
          <p:cNvSpPr/>
          <p:nvPr/>
        </p:nvSpPr>
        <p:spPr>
          <a:xfrm>
            <a:off x="2514600" y="457200"/>
            <a:ext cx="4932210" cy="369332"/>
          </a:xfrm>
          <a:prstGeom prst="rect">
            <a:avLst/>
          </a:prstGeom>
        </p:spPr>
        <p:txBody>
          <a:bodyPr wrap="square">
            <a:spAutoFit/>
          </a:bodyPr>
          <a:lstStyle/>
          <a:p>
            <a:r>
              <a:rPr lang="en-US" i="1" dirty="0" smtClean="0"/>
              <a:t>PEA</a:t>
            </a:r>
            <a:r>
              <a:rPr lang="pl-PL" i="1" dirty="0" smtClean="0"/>
              <a:t> </a:t>
            </a:r>
            <a:r>
              <a:rPr lang="pl-PL" i="1" dirty="0"/>
              <a:t>= (1/h) ∫</a:t>
            </a:r>
            <a:r>
              <a:rPr lang="en-US" i="1" baseline="-25000" dirty="0"/>
              <a:t> </a:t>
            </a:r>
            <a:r>
              <a:rPr lang="pl-PL" i="1" dirty="0"/>
              <a:t>g (&lt;</a:t>
            </a:r>
            <a:r>
              <a:rPr lang="pl-PL" dirty="0"/>
              <a:t>ρ</a:t>
            </a:r>
            <a:r>
              <a:rPr lang="pl-PL" i="1" dirty="0"/>
              <a:t>&gt;-</a:t>
            </a:r>
            <a:r>
              <a:rPr lang="pl-PL" dirty="0"/>
              <a:t>ρ</a:t>
            </a:r>
            <a:r>
              <a:rPr lang="pl-PL" i="1" dirty="0"/>
              <a:t>(z))z dz </a:t>
            </a:r>
            <a:r>
              <a:rPr lang="en-US" i="1" dirty="0"/>
              <a:t>   </a:t>
            </a:r>
            <a:r>
              <a:rPr lang="en-US" i="1" dirty="0" smtClean="0"/>
              <a:t>   </a:t>
            </a:r>
            <a:r>
              <a:rPr lang="pl-PL" dirty="0" smtClean="0"/>
              <a:t>[</a:t>
            </a:r>
            <a:r>
              <a:rPr lang="pl-PL" dirty="0"/>
              <a:t>J/m</a:t>
            </a:r>
            <a:r>
              <a:rPr lang="pl-PL" baseline="30000" dirty="0"/>
              <a:t>3</a:t>
            </a:r>
            <a:r>
              <a:rPr lang="pl-PL" dirty="0"/>
              <a:t>]</a:t>
            </a:r>
            <a:r>
              <a:rPr lang="en-US" dirty="0"/>
              <a:t> </a:t>
            </a:r>
          </a:p>
        </p:txBody>
      </p:sp>
    </p:spTree>
    <p:extLst>
      <p:ext uri="{BB962C8B-B14F-4D97-AF65-F5344CB8AC3E}">
        <p14:creationId xmlns:p14="http://schemas.microsoft.com/office/powerpoint/2010/main" val="100293940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990600"/>
          </a:xfrm>
          <a:solidFill>
            <a:schemeClr val="accent1">
              <a:lumMod val="60000"/>
              <a:lumOff val="40000"/>
            </a:schemeClr>
          </a:solidFill>
        </p:spPr>
        <p:txBody>
          <a:bodyPr>
            <a:normAutofit fontScale="90000"/>
          </a:bodyPr>
          <a:lstStyle/>
          <a:p>
            <a:r>
              <a:rPr lang="en-US" sz="4000" dirty="0" smtClean="0"/>
              <a:t/>
            </a:r>
            <a:br>
              <a:rPr lang="en-US" sz="4000" dirty="0" smtClean="0"/>
            </a:br>
            <a:r>
              <a:rPr lang="en-US" sz="2200" dirty="0" smtClean="0"/>
              <a:t>Papers</a:t>
            </a:r>
            <a:br>
              <a:rPr lang="en-US" sz="2200" dirty="0" smtClean="0"/>
            </a:br>
            <a:r>
              <a:rPr lang="en-US" sz="2200" dirty="0" smtClean="0"/>
              <a:t>Distribution of </a:t>
            </a:r>
            <a:r>
              <a:rPr lang="en-US" sz="2200" dirty="0" err="1" smtClean="0"/>
              <a:t>Chl</a:t>
            </a:r>
            <a:r>
              <a:rPr lang="en-US" sz="2200" dirty="0" smtClean="0"/>
              <a:t>-a in Space and Time</a:t>
            </a:r>
            <a:r>
              <a:rPr lang="en-US" dirty="0" smtClean="0"/>
              <a:t/>
            </a:r>
            <a:br>
              <a:rPr lang="en-US" dirty="0" smtClean="0"/>
            </a:br>
            <a:endParaRPr lang="en-US" dirty="0"/>
          </a:p>
        </p:txBody>
      </p:sp>
      <p:sp>
        <p:nvSpPr>
          <p:cNvPr id="3" name="Subtitle 2"/>
          <p:cNvSpPr>
            <a:spLocks noGrp="1"/>
          </p:cNvSpPr>
          <p:nvPr>
            <p:ph type="subTitle" idx="1"/>
          </p:nvPr>
        </p:nvSpPr>
        <p:spPr>
          <a:xfrm>
            <a:off x="304800" y="1371600"/>
            <a:ext cx="8839200" cy="4648200"/>
          </a:xfrm>
        </p:spPr>
        <p:txBody>
          <a:bodyPr>
            <a:normAutofit/>
          </a:bodyPr>
          <a:lstStyle/>
          <a:p>
            <a:pPr marL="457200" indent="-457200" algn="l">
              <a:buFont typeface="Arial" panose="020B0604020202020204" pitchFamily="34" charset="0"/>
              <a:buChar char="•"/>
            </a:pPr>
            <a:r>
              <a:rPr lang="en-US" sz="2400" dirty="0" smtClean="0">
                <a:solidFill>
                  <a:schemeClr val="tx1"/>
                </a:solidFill>
              </a:rPr>
              <a:t>Observations</a:t>
            </a:r>
          </a:p>
          <a:p>
            <a:pPr marL="914400" lvl="1" indent="-457200" algn="l">
              <a:buFont typeface="Arial" panose="020B0604020202020204" pitchFamily="34" charset="0"/>
              <a:buChar char="•"/>
            </a:pPr>
            <a:r>
              <a:rPr lang="en-US" sz="2000" dirty="0" smtClean="0">
                <a:solidFill>
                  <a:schemeClr val="tx1"/>
                </a:solidFill>
              </a:rPr>
              <a:t>Where and when did we see blooms on the shelf/slope </a:t>
            </a:r>
          </a:p>
          <a:p>
            <a:pPr marL="1371600" lvl="2" indent="-457200" algn="l">
              <a:buFont typeface="Arial" panose="020B0604020202020204" pitchFamily="34" charset="0"/>
              <a:buChar char="•"/>
            </a:pPr>
            <a:r>
              <a:rPr lang="en-US" sz="1800" dirty="0" smtClean="0">
                <a:solidFill>
                  <a:schemeClr val="tx1"/>
                </a:solidFill>
              </a:rPr>
              <a:t>Satellite images</a:t>
            </a:r>
          </a:p>
          <a:p>
            <a:pPr marL="1371600" lvl="2" indent="-457200" algn="l">
              <a:buFont typeface="Arial" panose="020B0604020202020204" pitchFamily="34" charset="0"/>
              <a:buChar char="•"/>
            </a:pPr>
            <a:r>
              <a:rPr lang="en-US" sz="1800" dirty="0" smtClean="0">
                <a:solidFill>
                  <a:schemeClr val="tx1"/>
                </a:solidFill>
              </a:rPr>
              <a:t>Time Series of </a:t>
            </a:r>
            <a:r>
              <a:rPr lang="en-US" sz="1800" dirty="0" err="1" smtClean="0">
                <a:solidFill>
                  <a:schemeClr val="tx1"/>
                </a:solidFill>
              </a:rPr>
              <a:t>Chl</a:t>
            </a:r>
            <a:r>
              <a:rPr lang="en-US" sz="1800" dirty="0" smtClean="0">
                <a:solidFill>
                  <a:schemeClr val="tx1"/>
                </a:solidFill>
              </a:rPr>
              <a:t>-a (from moorings, thermistor chain)</a:t>
            </a:r>
            <a:endParaRPr lang="en-US" sz="1800" dirty="0">
              <a:solidFill>
                <a:schemeClr val="tx1"/>
              </a:solidFill>
            </a:endParaRPr>
          </a:p>
          <a:p>
            <a:pPr marL="1371600" lvl="2" indent="-457200" algn="l">
              <a:buFont typeface="Arial" panose="020B0604020202020204" pitchFamily="34" charset="0"/>
              <a:buChar char="•"/>
            </a:pPr>
            <a:r>
              <a:rPr lang="en-US" sz="1800" dirty="0" smtClean="0">
                <a:solidFill>
                  <a:schemeClr val="tx1"/>
                </a:solidFill>
              </a:rPr>
              <a:t>Transects </a:t>
            </a:r>
            <a:r>
              <a:rPr lang="en-US" sz="1800" dirty="0">
                <a:solidFill>
                  <a:schemeClr val="tx1"/>
                </a:solidFill>
              </a:rPr>
              <a:t>of </a:t>
            </a:r>
            <a:r>
              <a:rPr lang="en-US" sz="1800" dirty="0" err="1" smtClean="0">
                <a:solidFill>
                  <a:schemeClr val="tx1"/>
                </a:solidFill>
              </a:rPr>
              <a:t>Chl</a:t>
            </a:r>
            <a:r>
              <a:rPr lang="en-US" sz="1800" dirty="0" smtClean="0">
                <a:solidFill>
                  <a:schemeClr val="tx1"/>
                </a:solidFill>
              </a:rPr>
              <a:t>-a (from gliders, Acrobat)</a:t>
            </a:r>
          </a:p>
          <a:p>
            <a:pPr marL="1371600" lvl="2" indent="-457200" algn="l">
              <a:buFont typeface="Arial" panose="020B0604020202020204" pitchFamily="34" charset="0"/>
              <a:buChar char="•"/>
            </a:pPr>
            <a:r>
              <a:rPr lang="en-US" sz="1800" dirty="0" smtClean="0">
                <a:solidFill>
                  <a:schemeClr val="tx1"/>
                </a:solidFill>
              </a:rPr>
              <a:t>Profiles from Savannah casts</a:t>
            </a:r>
          </a:p>
          <a:p>
            <a:pPr marL="1371600" lvl="2" indent="-457200" algn="l">
              <a:buFont typeface="Arial" panose="020B0604020202020204" pitchFamily="34" charset="0"/>
              <a:buChar char="•"/>
            </a:pPr>
            <a:r>
              <a:rPr lang="en-US" sz="1800" dirty="0" smtClean="0">
                <a:solidFill>
                  <a:schemeClr val="tx1"/>
                </a:solidFill>
              </a:rPr>
              <a:t>T-S plots color-coded with </a:t>
            </a:r>
            <a:r>
              <a:rPr lang="en-US" sz="1800" dirty="0" err="1" smtClean="0">
                <a:solidFill>
                  <a:schemeClr val="tx1"/>
                </a:solidFill>
              </a:rPr>
              <a:t>Chl</a:t>
            </a:r>
            <a:r>
              <a:rPr lang="en-US" sz="1800" dirty="0" smtClean="0">
                <a:solidFill>
                  <a:schemeClr val="tx1"/>
                </a:solidFill>
              </a:rPr>
              <a:t>-a (provides another view)</a:t>
            </a:r>
          </a:p>
          <a:p>
            <a:pPr marL="914400" lvl="1" indent="-457200" algn="l">
              <a:buFont typeface="Arial" panose="020B0604020202020204" pitchFamily="34" charset="0"/>
              <a:buChar char="•"/>
            </a:pPr>
            <a:r>
              <a:rPr lang="en-US" sz="2200" dirty="0" smtClean="0">
                <a:solidFill>
                  <a:schemeClr val="tx1"/>
                </a:solidFill>
              </a:rPr>
              <a:t>Correlate to physical processes, nitrate distribution (in space/time)</a:t>
            </a:r>
          </a:p>
          <a:p>
            <a:pPr marL="914400" lvl="1" indent="-457200" algn="l">
              <a:buFont typeface="Arial" panose="020B0604020202020204" pitchFamily="34" charset="0"/>
              <a:buChar char="•"/>
            </a:pPr>
            <a:r>
              <a:rPr lang="en-US" sz="2200" dirty="0" smtClean="0">
                <a:solidFill>
                  <a:schemeClr val="tx1"/>
                </a:solidFill>
              </a:rPr>
              <a:t>Estimate export</a:t>
            </a:r>
            <a:endParaRPr lang="en-US" sz="2200" dirty="0">
              <a:solidFill>
                <a:schemeClr val="tx1"/>
              </a:solidFill>
            </a:endParaRPr>
          </a:p>
          <a:p>
            <a:pPr lvl="3" algn="l"/>
            <a:endParaRPr lang="en-US" sz="1600" b="1" dirty="0" smtClean="0">
              <a:solidFill>
                <a:schemeClr val="tx1"/>
              </a:solidFill>
            </a:endParaRPr>
          </a:p>
        </p:txBody>
      </p:sp>
    </p:spTree>
    <p:extLst>
      <p:ext uri="{BB962C8B-B14F-4D97-AF65-F5344CB8AC3E}">
        <p14:creationId xmlns:p14="http://schemas.microsoft.com/office/powerpoint/2010/main" val="336202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990600"/>
          </a:xfrm>
          <a:solidFill>
            <a:schemeClr val="accent1">
              <a:lumMod val="60000"/>
              <a:lumOff val="40000"/>
            </a:schemeClr>
          </a:solidFill>
        </p:spPr>
        <p:txBody>
          <a:bodyPr>
            <a:normAutofit fontScale="90000"/>
          </a:bodyPr>
          <a:lstStyle/>
          <a:p>
            <a:r>
              <a:rPr lang="en-US" sz="4000" dirty="0" smtClean="0"/>
              <a:t/>
            </a:r>
            <a:br>
              <a:rPr lang="en-US" sz="4000" dirty="0" smtClean="0"/>
            </a:br>
            <a:r>
              <a:rPr lang="en-US" sz="2200" dirty="0" smtClean="0"/>
              <a:t>Papers</a:t>
            </a:r>
            <a:br>
              <a:rPr lang="en-US" sz="2200" dirty="0" smtClean="0"/>
            </a:br>
            <a:r>
              <a:rPr lang="en-US" sz="2200" dirty="0" smtClean="0"/>
              <a:t>Distribution of Nitrate in Space and Time</a:t>
            </a:r>
            <a:r>
              <a:rPr lang="en-US" dirty="0" smtClean="0"/>
              <a:t/>
            </a:r>
            <a:br>
              <a:rPr lang="en-US" dirty="0" smtClean="0"/>
            </a:br>
            <a:endParaRPr lang="en-US" dirty="0"/>
          </a:p>
        </p:txBody>
      </p:sp>
      <p:sp>
        <p:nvSpPr>
          <p:cNvPr id="3" name="Subtitle 2"/>
          <p:cNvSpPr>
            <a:spLocks noGrp="1"/>
          </p:cNvSpPr>
          <p:nvPr>
            <p:ph type="subTitle" idx="1"/>
          </p:nvPr>
        </p:nvSpPr>
        <p:spPr>
          <a:xfrm>
            <a:off x="304800" y="1371600"/>
            <a:ext cx="8839200" cy="4648200"/>
          </a:xfrm>
        </p:spPr>
        <p:txBody>
          <a:bodyPr>
            <a:normAutofit/>
          </a:bodyPr>
          <a:lstStyle/>
          <a:p>
            <a:pPr marL="457200" indent="-457200" algn="l">
              <a:buFont typeface="Arial" panose="020B0604020202020204" pitchFamily="34" charset="0"/>
              <a:buChar char="•"/>
            </a:pPr>
            <a:r>
              <a:rPr lang="en-US" sz="2400" dirty="0" smtClean="0">
                <a:solidFill>
                  <a:schemeClr val="tx1"/>
                </a:solidFill>
              </a:rPr>
              <a:t>Observations</a:t>
            </a:r>
          </a:p>
          <a:p>
            <a:pPr marL="914400" lvl="1" indent="-457200" algn="l">
              <a:buFont typeface="Arial" panose="020B0604020202020204" pitchFamily="34" charset="0"/>
              <a:buChar char="•"/>
            </a:pPr>
            <a:r>
              <a:rPr lang="en-US" sz="2000" dirty="0" smtClean="0">
                <a:solidFill>
                  <a:schemeClr val="tx1"/>
                </a:solidFill>
              </a:rPr>
              <a:t>Where and when did we see nitrate on the shelf/slope </a:t>
            </a:r>
          </a:p>
          <a:p>
            <a:pPr marL="1371600" lvl="2" indent="-457200" algn="l">
              <a:buFont typeface="Arial" panose="020B0604020202020204" pitchFamily="34" charset="0"/>
              <a:buChar char="•"/>
            </a:pPr>
            <a:r>
              <a:rPr lang="en-US" sz="1800" dirty="0" smtClean="0">
                <a:solidFill>
                  <a:schemeClr val="tx1"/>
                </a:solidFill>
              </a:rPr>
              <a:t>Transects </a:t>
            </a:r>
            <a:r>
              <a:rPr lang="en-US" sz="1800" dirty="0">
                <a:solidFill>
                  <a:schemeClr val="tx1"/>
                </a:solidFill>
              </a:rPr>
              <a:t>of </a:t>
            </a:r>
            <a:r>
              <a:rPr lang="en-US" sz="1800" i="1" dirty="0" smtClean="0">
                <a:solidFill>
                  <a:schemeClr val="tx1"/>
                </a:solidFill>
              </a:rPr>
              <a:t>measured</a:t>
            </a:r>
            <a:r>
              <a:rPr lang="en-US" sz="1800" dirty="0" smtClean="0">
                <a:solidFill>
                  <a:schemeClr val="tx1"/>
                </a:solidFill>
              </a:rPr>
              <a:t> nitrate (Acrobat)</a:t>
            </a:r>
          </a:p>
          <a:p>
            <a:pPr marL="1371600" lvl="2" indent="-457200" algn="l">
              <a:buFont typeface="Arial" panose="020B0604020202020204" pitchFamily="34" charset="0"/>
              <a:buChar char="•"/>
            </a:pPr>
            <a:r>
              <a:rPr lang="en-US" sz="1800" dirty="0">
                <a:solidFill>
                  <a:schemeClr val="tx1"/>
                </a:solidFill>
              </a:rPr>
              <a:t>Transects of </a:t>
            </a:r>
            <a:r>
              <a:rPr lang="en-US" sz="1800" i="1" dirty="0" smtClean="0">
                <a:solidFill>
                  <a:schemeClr val="tx1"/>
                </a:solidFill>
              </a:rPr>
              <a:t>estimated</a:t>
            </a:r>
            <a:r>
              <a:rPr lang="en-US" sz="1800" dirty="0" smtClean="0">
                <a:solidFill>
                  <a:schemeClr val="tx1"/>
                </a:solidFill>
              </a:rPr>
              <a:t> </a:t>
            </a:r>
            <a:r>
              <a:rPr lang="en-US" sz="1800" dirty="0">
                <a:solidFill>
                  <a:schemeClr val="tx1"/>
                </a:solidFill>
              </a:rPr>
              <a:t>nitrate </a:t>
            </a:r>
            <a:r>
              <a:rPr lang="en-US" sz="1800" dirty="0" smtClean="0">
                <a:solidFill>
                  <a:schemeClr val="tx1"/>
                </a:solidFill>
              </a:rPr>
              <a:t>(gliders)</a:t>
            </a:r>
            <a:endParaRPr lang="en-US" sz="1800" dirty="0">
              <a:solidFill>
                <a:schemeClr val="tx1"/>
              </a:solidFill>
            </a:endParaRPr>
          </a:p>
          <a:p>
            <a:pPr marL="1371600" lvl="2" indent="-457200" algn="l">
              <a:buFont typeface="Arial" panose="020B0604020202020204" pitchFamily="34" charset="0"/>
              <a:buChar char="•"/>
            </a:pPr>
            <a:r>
              <a:rPr lang="en-US" sz="1800" dirty="0" smtClean="0">
                <a:solidFill>
                  <a:schemeClr val="tx1"/>
                </a:solidFill>
              </a:rPr>
              <a:t>T-S plots color-coded with nitrate (provides another view)</a:t>
            </a:r>
          </a:p>
          <a:p>
            <a:pPr marL="914400" lvl="1" indent="-457200" algn="l">
              <a:buFont typeface="Arial" panose="020B0604020202020204" pitchFamily="34" charset="0"/>
              <a:buChar char="•"/>
            </a:pPr>
            <a:r>
              <a:rPr lang="en-US" sz="2200" dirty="0" smtClean="0">
                <a:solidFill>
                  <a:schemeClr val="tx1"/>
                </a:solidFill>
              </a:rPr>
              <a:t>For each instance of up-slope transport, correlate to physical processes</a:t>
            </a:r>
          </a:p>
          <a:p>
            <a:pPr marL="1371600" lvl="2" indent="-457200" algn="l">
              <a:buFont typeface="Arial" panose="020B0604020202020204" pitchFamily="34" charset="0"/>
              <a:buChar char="•"/>
            </a:pPr>
            <a:r>
              <a:rPr lang="en-US" sz="1800" dirty="0" smtClean="0">
                <a:solidFill>
                  <a:schemeClr val="tx1"/>
                </a:solidFill>
              </a:rPr>
              <a:t>Wind-driven Ekman flow</a:t>
            </a:r>
          </a:p>
          <a:p>
            <a:pPr marL="1371600" lvl="2" indent="-457200" algn="l">
              <a:buFont typeface="Arial" panose="020B0604020202020204" pitchFamily="34" charset="0"/>
              <a:buChar char="•"/>
            </a:pPr>
            <a:r>
              <a:rPr lang="en-US" sz="1800" dirty="0" smtClean="0">
                <a:solidFill>
                  <a:schemeClr val="tx1"/>
                </a:solidFill>
              </a:rPr>
              <a:t>Internal waves</a:t>
            </a:r>
          </a:p>
          <a:p>
            <a:pPr marL="1371600" lvl="2" indent="-457200" algn="l">
              <a:buFont typeface="Arial" panose="020B0604020202020204" pitchFamily="34" charset="0"/>
              <a:buChar char="•"/>
            </a:pPr>
            <a:r>
              <a:rPr lang="en-US" sz="1800" dirty="0" smtClean="0">
                <a:solidFill>
                  <a:schemeClr val="tx1"/>
                </a:solidFill>
              </a:rPr>
              <a:t>Presence of Gulf Stream features (meanders/filaments/jets)</a:t>
            </a:r>
          </a:p>
          <a:p>
            <a:pPr marL="914400" lvl="1" indent="-457200" algn="l">
              <a:buFont typeface="Arial" panose="020B0604020202020204" pitchFamily="34" charset="0"/>
              <a:buChar char="•"/>
            </a:pPr>
            <a:r>
              <a:rPr lang="en-US" sz="2200" dirty="0" smtClean="0">
                <a:solidFill>
                  <a:schemeClr val="tx1"/>
                </a:solidFill>
              </a:rPr>
              <a:t>Estimate transport (</a:t>
            </a:r>
            <a:r>
              <a:rPr lang="en-US" sz="2200" dirty="0" smtClean="0">
                <a:solidFill>
                  <a:schemeClr val="tx1"/>
                </a:solidFill>
              </a:rPr>
              <a:t>up-slope, shoreward)</a:t>
            </a:r>
            <a:endParaRPr lang="en-US" sz="2200" dirty="0">
              <a:solidFill>
                <a:schemeClr val="tx1"/>
              </a:solidFill>
            </a:endParaRPr>
          </a:p>
          <a:p>
            <a:pPr lvl="3" algn="l"/>
            <a:endParaRPr lang="en-US" sz="1600" b="1" dirty="0" smtClean="0">
              <a:solidFill>
                <a:schemeClr val="tx1"/>
              </a:solidFill>
            </a:endParaRPr>
          </a:p>
        </p:txBody>
      </p:sp>
    </p:spTree>
    <p:extLst>
      <p:ext uri="{BB962C8B-B14F-4D97-AF65-F5344CB8AC3E}">
        <p14:creationId xmlns:p14="http://schemas.microsoft.com/office/powerpoint/2010/main" val="166076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0" y="0"/>
            <a:ext cx="9144000" cy="990600"/>
          </a:xfrm>
          <a:solidFill>
            <a:schemeClr val="accent1">
              <a:lumMod val="60000"/>
              <a:lumOff val="40000"/>
            </a:schemeClr>
          </a:solidFill>
        </p:spPr>
        <p:txBody>
          <a:bodyPr>
            <a:normAutofit fontScale="90000"/>
          </a:bodyPr>
          <a:lstStyle/>
          <a:p>
            <a:r>
              <a:rPr lang="en-US" sz="4000" dirty="0" smtClean="0"/>
              <a:t/>
            </a:r>
            <a:br>
              <a:rPr lang="en-US" sz="4000" dirty="0" smtClean="0"/>
            </a:br>
            <a:r>
              <a:rPr lang="en-US" sz="2200" dirty="0" smtClean="0"/>
              <a:t>References</a:t>
            </a:r>
            <a:r>
              <a:rPr lang="en-US" sz="4000" dirty="0" smtClean="0"/>
              <a:t/>
            </a:r>
            <a:br>
              <a:rPr lang="en-US" sz="4000" dirty="0" smtClean="0"/>
            </a:br>
            <a:r>
              <a:rPr lang="en-US" sz="1800" dirty="0" smtClean="0"/>
              <a:t/>
            </a:r>
            <a:br>
              <a:rPr lang="en-US" sz="1800" dirty="0" smtClean="0"/>
            </a:br>
            <a:r>
              <a:rPr lang="en-US" sz="1800" dirty="0" smtClean="0"/>
              <a:t/>
            </a:r>
            <a:br>
              <a:rPr lang="en-US" sz="1800" dirty="0" smtClean="0"/>
            </a:br>
            <a:endParaRPr lang="en-US" sz="1800" dirty="0"/>
          </a:p>
        </p:txBody>
      </p:sp>
      <p:sp>
        <p:nvSpPr>
          <p:cNvPr id="2" name="TextBox 1"/>
          <p:cNvSpPr txBox="1"/>
          <p:nvPr/>
        </p:nvSpPr>
        <p:spPr>
          <a:xfrm>
            <a:off x="228600" y="1304865"/>
            <a:ext cx="8686800" cy="6801862"/>
          </a:xfrm>
          <a:prstGeom prst="rect">
            <a:avLst/>
          </a:prstGeom>
          <a:noFill/>
        </p:spPr>
        <p:txBody>
          <a:bodyPr wrap="square" rtlCol="0">
            <a:spAutoFit/>
          </a:bodyPr>
          <a:lstStyle/>
          <a:p>
            <a:r>
              <a:rPr lang="en-US" sz="1600" dirty="0"/>
              <a:t>Atkinson, L. P., E. Oka, S. Y. Wu, T. J. Berger, J. O. Blanton, and T. N. </a:t>
            </a:r>
            <a:r>
              <a:rPr lang="en-US" sz="1600" dirty="0" smtClean="0"/>
              <a:t>Lee, 1989.</a:t>
            </a:r>
            <a:r>
              <a:rPr lang="en-US" sz="1600" dirty="0"/>
              <a:t> Hydrographic variability of southeastern United States shelf and slope waters during the Genesis of Atlantic Lows Experiment: Winter 1986, J. </a:t>
            </a:r>
            <a:r>
              <a:rPr lang="en-US" sz="1600" dirty="0" err="1"/>
              <a:t>Geophys</a:t>
            </a:r>
            <a:r>
              <a:rPr lang="en-US" sz="1600" dirty="0"/>
              <a:t>. </a:t>
            </a:r>
            <a:r>
              <a:rPr lang="en-US" sz="1600" dirty="0" smtClean="0"/>
              <a:t>Res. 94(C8</a:t>
            </a:r>
            <a:r>
              <a:rPr lang="en-US" sz="1600" dirty="0"/>
              <a:t>), </a:t>
            </a:r>
            <a:r>
              <a:rPr lang="en-US" sz="1600" dirty="0" smtClean="0"/>
              <a:t>10699–10713.</a:t>
            </a:r>
          </a:p>
          <a:p>
            <a:endParaRPr lang="en-US" sz="1600" dirty="0" smtClean="0"/>
          </a:p>
          <a:p>
            <a:r>
              <a:rPr lang="en-US" sz="1600" dirty="0" smtClean="0"/>
              <a:t>Atkinson</a:t>
            </a:r>
            <a:r>
              <a:rPr lang="en-US" sz="1600" dirty="0"/>
              <a:t>, L.P., J.L. Miller, T.N. Lee, W.N. Dunstan, 1996. Nutrients and chlorophyll at the shelf break</a:t>
            </a:r>
          </a:p>
          <a:p>
            <a:r>
              <a:rPr lang="en-US" sz="1600" dirty="0"/>
              <a:t>off the southeastern United States during the Genesis of Atlantic Lows Experiment: Winter 1986. J.</a:t>
            </a:r>
          </a:p>
          <a:p>
            <a:r>
              <a:rPr lang="en-US" sz="1600" dirty="0" err="1"/>
              <a:t>Geophys</a:t>
            </a:r>
            <a:r>
              <a:rPr lang="en-US" sz="1600" dirty="0"/>
              <a:t>. Res. 101: 20565-20578.</a:t>
            </a:r>
          </a:p>
          <a:p>
            <a:endParaRPr lang="en-US" sz="1600" dirty="0" smtClean="0"/>
          </a:p>
          <a:p>
            <a:r>
              <a:rPr lang="en-US" sz="1600" dirty="0"/>
              <a:t>Bane J. M. and D. A. </a:t>
            </a:r>
            <a:r>
              <a:rPr lang="en-US" sz="1600" dirty="0" smtClean="0"/>
              <a:t>Brooks, 1979. Gulf </a:t>
            </a:r>
            <a:r>
              <a:rPr lang="en-US" sz="1600" dirty="0"/>
              <a:t>Stream meanders along the continental margin from the Florida Straits to Cape Hatteras. Geophysical Research Letters, 6,280-282</a:t>
            </a:r>
            <a:r>
              <a:rPr lang="en-US" sz="1600" dirty="0" smtClean="0"/>
              <a:t>.</a:t>
            </a:r>
          </a:p>
          <a:p>
            <a:endParaRPr lang="en-US" sz="1600" dirty="0" smtClean="0"/>
          </a:p>
          <a:p>
            <a:r>
              <a:rPr lang="en-US" sz="1600" dirty="0" smtClean="0"/>
              <a:t>Bane </a:t>
            </a:r>
            <a:r>
              <a:rPr lang="en-US" sz="1600" dirty="0"/>
              <a:t>J.M., Osgood K.E., 1989. Wintertime air-sea interaction processes across the Gulf stream. J </a:t>
            </a:r>
            <a:r>
              <a:rPr lang="en-US" sz="1600" dirty="0" err="1"/>
              <a:t>Geophys</a:t>
            </a:r>
            <a:r>
              <a:rPr lang="en-US" sz="1600" dirty="0"/>
              <a:t> Res 94:10755–10772.</a:t>
            </a:r>
          </a:p>
          <a:p>
            <a:endParaRPr lang="en-US" sz="1600" dirty="0" smtClean="0"/>
          </a:p>
          <a:p>
            <a:r>
              <a:rPr lang="en-US" sz="1600" dirty="0" err="1" smtClean="0"/>
              <a:t>Jahnke</a:t>
            </a:r>
            <a:r>
              <a:rPr lang="en-US" sz="1600" dirty="0" smtClean="0"/>
              <a:t>, R.A. and J.O. Blanton, 2010. The Gulf Stream</a:t>
            </a:r>
            <a:r>
              <a:rPr lang="en-US" sz="1600" dirty="0"/>
              <a:t>, section 3.3 in Carbon and Nutrient Fluxes in Continental </a:t>
            </a:r>
            <a:r>
              <a:rPr lang="en-US" sz="1600" dirty="0" smtClean="0"/>
              <a:t>Margins, Springer.</a:t>
            </a:r>
          </a:p>
          <a:p>
            <a:endParaRPr lang="en-US" sz="1600" dirty="0"/>
          </a:p>
          <a:p>
            <a:r>
              <a:rPr lang="en-US" sz="1600" dirty="0" smtClean="0"/>
              <a:t>Lee</a:t>
            </a:r>
            <a:r>
              <a:rPr lang="en-US" sz="1600" dirty="0"/>
              <a:t>, T.N., L.P. Atkinson, R. </a:t>
            </a:r>
            <a:r>
              <a:rPr lang="en-US" sz="1600" dirty="0" err="1"/>
              <a:t>Legeckis</a:t>
            </a:r>
            <a:r>
              <a:rPr lang="en-US" sz="1600" dirty="0"/>
              <a:t>, 1981. Observations of a Gulf Stream frontal eddy on the Georgia</a:t>
            </a:r>
          </a:p>
          <a:p>
            <a:r>
              <a:rPr lang="en-US" sz="1600" dirty="0"/>
              <a:t>continental shelf, April 1977. Deep-Sea Res., 28: 347-378.</a:t>
            </a:r>
          </a:p>
          <a:p>
            <a:r>
              <a:rPr lang="en-US" sz="1600" dirty="0"/>
              <a:t> </a:t>
            </a:r>
          </a:p>
          <a:p>
            <a:endParaRPr lang="en-US" sz="1600" dirty="0"/>
          </a:p>
          <a:p>
            <a:endParaRPr lang="en-US" sz="1600" dirty="0"/>
          </a:p>
          <a:p>
            <a:endParaRPr lang="en-US" sz="1600" dirty="0" smtClean="0"/>
          </a:p>
          <a:p>
            <a:endParaRPr lang="en-US" sz="1600" dirty="0" smtClean="0"/>
          </a:p>
          <a:p>
            <a:endParaRPr lang="en-US" sz="1600" dirty="0"/>
          </a:p>
          <a:p>
            <a:endParaRPr lang="en-US" dirty="0"/>
          </a:p>
          <a:p>
            <a:endParaRPr lang="en-US" dirty="0"/>
          </a:p>
        </p:txBody>
      </p:sp>
    </p:spTree>
    <p:extLst>
      <p:ext uri="{BB962C8B-B14F-4D97-AF65-F5344CB8AC3E}">
        <p14:creationId xmlns:p14="http://schemas.microsoft.com/office/powerpoint/2010/main" val="1405728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0" y="0"/>
            <a:ext cx="9144000" cy="990600"/>
          </a:xfrm>
          <a:solidFill>
            <a:schemeClr val="accent1">
              <a:lumMod val="60000"/>
              <a:lumOff val="40000"/>
            </a:schemeClr>
          </a:solidFill>
        </p:spPr>
        <p:txBody>
          <a:bodyPr>
            <a:normAutofit fontScale="90000"/>
          </a:bodyPr>
          <a:lstStyle/>
          <a:p>
            <a:r>
              <a:rPr lang="en-US" sz="4000" dirty="0" smtClean="0"/>
              <a:t/>
            </a:r>
            <a:br>
              <a:rPr lang="en-US" sz="4000" dirty="0" smtClean="0"/>
            </a:br>
            <a:r>
              <a:rPr lang="en-US" sz="2200" dirty="0" smtClean="0"/>
              <a:t>References</a:t>
            </a:r>
            <a:r>
              <a:rPr lang="en-US" sz="4000" dirty="0" smtClean="0"/>
              <a:t/>
            </a:r>
            <a:br>
              <a:rPr lang="en-US" sz="4000" dirty="0" smtClean="0"/>
            </a:br>
            <a:r>
              <a:rPr lang="en-US" sz="1800" dirty="0" smtClean="0"/>
              <a:t/>
            </a:r>
            <a:br>
              <a:rPr lang="en-US" sz="1800" dirty="0" smtClean="0"/>
            </a:br>
            <a:r>
              <a:rPr lang="en-US" sz="1800" dirty="0" smtClean="0"/>
              <a:t/>
            </a:r>
            <a:br>
              <a:rPr lang="en-US" sz="1800" dirty="0" smtClean="0"/>
            </a:br>
            <a:endParaRPr lang="en-US" sz="1800" dirty="0"/>
          </a:p>
        </p:txBody>
      </p:sp>
      <p:sp>
        <p:nvSpPr>
          <p:cNvPr id="2" name="TextBox 1"/>
          <p:cNvSpPr txBox="1"/>
          <p:nvPr/>
        </p:nvSpPr>
        <p:spPr>
          <a:xfrm>
            <a:off x="228600" y="1143000"/>
            <a:ext cx="8686800" cy="5324535"/>
          </a:xfrm>
          <a:prstGeom prst="rect">
            <a:avLst/>
          </a:prstGeom>
          <a:noFill/>
        </p:spPr>
        <p:txBody>
          <a:bodyPr wrap="square" rtlCol="0">
            <a:spAutoFit/>
          </a:bodyPr>
          <a:lstStyle/>
          <a:p>
            <a:endParaRPr lang="en-US" sz="1600" dirty="0" smtClean="0"/>
          </a:p>
          <a:p>
            <a:r>
              <a:rPr lang="en-US" sz="1600" dirty="0"/>
              <a:t>Lee, T.N., J.A. Yoder, L.P. Atkinson, 1991. Gulf Stream frontal eddy influence on productivity on the</a:t>
            </a:r>
          </a:p>
          <a:p>
            <a:r>
              <a:rPr lang="en-US" sz="1600" dirty="0"/>
              <a:t>southeast US continental shelf. J. </a:t>
            </a:r>
            <a:r>
              <a:rPr lang="en-US" sz="1600" dirty="0" err="1"/>
              <a:t>Geophys</a:t>
            </a:r>
            <a:r>
              <a:rPr lang="en-US" sz="1600" dirty="0"/>
              <a:t>. Res</a:t>
            </a:r>
            <a:r>
              <a:rPr lang="en-US" sz="1600" i="1" dirty="0"/>
              <a:t>. </a:t>
            </a:r>
            <a:r>
              <a:rPr lang="en-US" sz="1600" dirty="0"/>
              <a:t>96: 22,191-22,205.</a:t>
            </a:r>
          </a:p>
          <a:p>
            <a:endParaRPr lang="en-US" sz="1600" dirty="0" smtClean="0"/>
          </a:p>
          <a:p>
            <a:r>
              <a:rPr lang="en-US" sz="1600" dirty="0" smtClean="0"/>
              <a:t>Miller</a:t>
            </a:r>
            <a:r>
              <a:rPr lang="en-US" sz="1600" dirty="0"/>
              <a:t>, J. L., 1994. Fluctuations of Gulf Stream frontal position between Cape Hatteras and the Straits of</a:t>
            </a:r>
          </a:p>
          <a:p>
            <a:r>
              <a:rPr lang="en-US" sz="1600" dirty="0"/>
              <a:t>Florida, J. </a:t>
            </a:r>
            <a:r>
              <a:rPr lang="en-US" sz="1600" dirty="0" err="1"/>
              <a:t>Geophys</a:t>
            </a:r>
            <a:r>
              <a:rPr lang="en-US" sz="1600" dirty="0"/>
              <a:t>. Res., 99:5057-5064.</a:t>
            </a:r>
          </a:p>
          <a:p>
            <a:endParaRPr lang="es-ES" sz="1600" dirty="0" smtClean="0"/>
          </a:p>
          <a:p>
            <a:r>
              <a:rPr lang="es-ES" sz="1600" dirty="0" err="1" smtClean="0"/>
              <a:t>Oey</a:t>
            </a:r>
            <a:r>
              <a:rPr lang="es-ES" sz="1600" dirty="0"/>
              <a:t>, L., L.P. </a:t>
            </a:r>
            <a:r>
              <a:rPr lang="es-ES" sz="1600" dirty="0" err="1"/>
              <a:t>Atkinson</a:t>
            </a:r>
            <a:r>
              <a:rPr lang="es-ES" sz="1600" dirty="0"/>
              <a:t>, J.O. </a:t>
            </a:r>
            <a:r>
              <a:rPr lang="es-ES" sz="1600" dirty="0" err="1"/>
              <a:t>Blanton</a:t>
            </a:r>
            <a:r>
              <a:rPr lang="es-ES" sz="1600" dirty="0"/>
              <a:t>, 1987. </a:t>
            </a:r>
            <a:r>
              <a:rPr lang="en-US" sz="1600" dirty="0"/>
              <a:t>Shoreward Intrusion of Upper Gulf Stream Water onto the U.S. Southeastern Continental Shelf. </a:t>
            </a:r>
            <a:r>
              <a:rPr lang="en-US" sz="1600" i="1" dirty="0"/>
              <a:t>J. Phys. </a:t>
            </a:r>
            <a:r>
              <a:rPr lang="en-US" sz="1600" i="1" dirty="0" err="1"/>
              <a:t>Oceanogr</a:t>
            </a:r>
            <a:r>
              <a:rPr lang="en-US" sz="1600" i="1" dirty="0"/>
              <a:t>.</a:t>
            </a:r>
            <a:r>
              <a:rPr lang="en-US" sz="1600" dirty="0"/>
              <a:t>, 17, 2318–2333.</a:t>
            </a:r>
          </a:p>
          <a:p>
            <a:endParaRPr lang="en-US" sz="1600" dirty="0" smtClean="0"/>
          </a:p>
          <a:p>
            <a:r>
              <a:rPr lang="en-US" sz="1600" dirty="0" smtClean="0"/>
              <a:t>Osgood</a:t>
            </a:r>
            <a:r>
              <a:rPr lang="en-US" sz="1600" dirty="0"/>
              <a:t>, K.E., J.M. Bane, and W.K. Dewar, 1987. Vertical velocities and dynamical balances in Gulf Stream meanders. Journal of Geophysical Research, 92(c12),13029-13040,13211.</a:t>
            </a:r>
          </a:p>
          <a:p>
            <a:endParaRPr lang="en-US" sz="1600" dirty="0" smtClean="0"/>
          </a:p>
          <a:p>
            <a:r>
              <a:rPr lang="en-US" sz="1600" dirty="0" smtClean="0"/>
              <a:t>Ryan</a:t>
            </a:r>
            <a:r>
              <a:rPr lang="en-US" sz="1600" dirty="0"/>
              <a:t>, J.P. and J.A. Yoder, 1996. Long-term mean and event-related pigment distributions during the</a:t>
            </a:r>
          </a:p>
          <a:p>
            <a:r>
              <a:rPr lang="en-US" sz="1600" dirty="0" err="1"/>
              <a:t>unstratified</a:t>
            </a:r>
            <a:r>
              <a:rPr lang="en-US" sz="1600" dirty="0"/>
              <a:t> period in South Atlantic Bight outer margin and middle shelf waters. Cont. Shelf Res. 16:</a:t>
            </a:r>
          </a:p>
          <a:p>
            <a:r>
              <a:rPr lang="en-US" sz="1600" dirty="0"/>
              <a:t>1165-1183. doi:10.1016/0278-4343(95)00062-3</a:t>
            </a:r>
            <a:r>
              <a:rPr lang="en-US" sz="1600" dirty="0" smtClean="0"/>
              <a:t>.</a:t>
            </a:r>
          </a:p>
          <a:p>
            <a:endParaRPr lang="en-US" sz="1600" dirty="0"/>
          </a:p>
          <a:p>
            <a:r>
              <a:rPr lang="en-US" sz="1600" dirty="0"/>
              <a:t>Vlasenko, </a:t>
            </a:r>
            <a:r>
              <a:rPr lang="en-US" sz="1600" dirty="0" err="1"/>
              <a:t>Stashchuk</a:t>
            </a:r>
            <a:r>
              <a:rPr lang="en-US" sz="1600" dirty="0"/>
              <a:t>, and </a:t>
            </a:r>
            <a:r>
              <a:rPr lang="en-US" sz="1600" dirty="0" err="1"/>
              <a:t>Hutter</a:t>
            </a:r>
            <a:r>
              <a:rPr lang="en-US" sz="1600" dirty="0"/>
              <a:t>, 2012. </a:t>
            </a:r>
            <a:r>
              <a:rPr lang="en-US" sz="1600" dirty="0" err="1"/>
              <a:t>Baroclinic</a:t>
            </a:r>
            <a:r>
              <a:rPr lang="en-US" sz="1600" dirty="0"/>
              <a:t> Tides, Cambridge University Press.</a:t>
            </a:r>
          </a:p>
          <a:p>
            <a:endParaRPr lang="en-US" sz="1600" dirty="0"/>
          </a:p>
          <a:p>
            <a:endParaRPr lang="en-US" dirty="0"/>
          </a:p>
          <a:p>
            <a:endParaRPr lang="en-US" dirty="0"/>
          </a:p>
        </p:txBody>
      </p:sp>
    </p:spTree>
    <p:extLst>
      <p:ext uri="{BB962C8B-B14F-4D97-AF65-F5344CB8AC3E}">
        <p14:creationId xmlns:p14="http://schemas.microsoft.com/office/powerpoint/2010/main" val="1164961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1524000"/>
            <a:ext cx="7848600" cy="4114800"/>
          </a:xfrm>
        </p:spPr>
        <p:txBody>
          <a:bodyPr>
            <a:normAutofit fontScale="92500" lnSpcReduction="10000"/>
          </a:bodyPr>
          <a:lstStyle/>
          <a:p>
            <a:pPr marL="457200" indent="-457200" algn="l">
              <a:buFont typeface="Arial" panose="020B0604020202020204" pitchFamily="34" charset="0"/>
              <a:buChar char="•"/>
            </a:pPr>
            <a:r>
              <a:rPr lang="en-US" dirty="0">
                <a:solidFill>
                  <a:schemeClr val="tx1"/>
                </a:solidFill>
              </a:rPr>
              <a:t>Strong atmospheric forcing</a:t>
            </a:r>
          </a:p>
          <a:p>
            <a:pPr marL="457200" indent="-457200" algn="l">
              <a:buFont typeface="Arial" panose="020B0604020202020204" pitchFamily="34" charset="0"/>
              <a:buChar char="•"/>
            </a:pPr>
            <a:r>
              <a:rPr lang="en-US" dirty="0" smtClean="0">
                <a:solidFill>
                  <a:schemeClr val="tx1"/>
                </a:solidFill>
              </a:rPr>
              <a:t>Stratification</a:t>
            </a:r>
          </a:p>
          <a:p>
            <a:pPr marL="457200" indent="-457200" algn="l">
              <a:buFont typeface="Arial" panose="020B0604020202020204" pitchFamily="34" charset="0"/>
              <a:buChar char="•"/>
            </a:pPr>
            <a:r>
              <a:rPr lang="en-US" dirty="0" smtClean="0">
                <a:solidFill>
                  <a:schemeClr val="tx1"/>
                </a:solidFill>
              </a:rPr>
              <a:t>Influence </a:t>
            </a:r>
            <a:r>
              <a:rPr lang="en-US" dirty="0" smtClean="0">
                <a:solidFill>
                  <a:schemeClr val="tx1"/>
                </a:solidFill>
              </a:rPr>
              <a:t>of </a:t>
            </a:r>
            <a:r>
              <a:rPr lang="en-US" dirty="0" smtClean="0">
                <a:solidFill>
                  <a:schemeClr val="tx1"/>
                </a:solidFill>
              </a:rPr>
              <a:t>Gulf Stream</a:t>
            </a:r>
            <a:endParaRPr lang="en-US" dirty="0" smtClean="0">
              <a:solidFill>
                <a:schemeClr val="tx1"/>
              </a:solidFill>
            </a:endParaRPr>
          </a:p>
          <a:p>
            <a:pPr marL="457200" indent="-457200" algn="l">
              <a:buFont typeface="Arial" panose="020B0604020202020204" pitchFamily="34" charset="0"/>
              <a:buChar char="•"/>
            </a:pPr>
            <a:r>
              <a:rPr lang="en-US" dirty="0" smtClean="0">
                <a:solidFill>
                  <a:schemeClr val="tx1"/>
                </a:solidFill>
              </a:rPr>
              <a:t>Nutrient transport from slope to shelf</a:t>
            </a:r>
          </a:p>
          <a:p>
            <a:pPr marL="914400" lvl="1" indent="-457200" algn="l">
              <a:buFont typeface="Arial" panose="020B0604020202020204" pitchFamily="34" charset="0"/>
              <a:buChar char="•"/>
            </a:pPr>
            <a:r>
              <a:rPr lang="en-US" dirty="0" smtClean="0">
                <a:solidFill>
                  <a:schemeClr val="tx1"/>
                </a:solidFill>
              </a:rPr>
              <a:t>Wind-driven </a:t>
            </a:r>
            <a:r>
              <a:rPr lang="en-US" dirty="0" smtClean="0">
                <a:solidFill>
                  <a:schemeClr val="tx1"/>
                </a:solidFill>
              </a:rPr>
              <a:t>Ekman </a:t>
            </a:r>
            <a:r>
              <a:rPr lang="en-US" dirty="0" smtClean="0">
                <a:solidFill>
                  <a:schemeClr val="tx1"/>
                </a:solidFill>
              </a:rPr>
              <a:t>flow</a:t>
            </a:r>
          </a:p>
          <a:p>
            <a:pPr marL="914400" lvl="1" indent="-457200" algn="l">
              <a:buFont typeface="Arial" panose="020B0604020202020204" pitchFamily="34" charset="0"/>
              <a:buChar char="•"/>
            </a:pPr>
            <a:r>
              <a:rPr lang="en-US" dirty="0">
                <a:solidFill>
                  <a:schemeClr val="tx1"/>
                </a:solidFill>
              </a:rPr>
              <a:t>Internal </a:t>
            </a:r>
            <a:r>
              <a:rPr lang="en-US" dirty="0" smtClean="0">
                <a:solidFill>
                  <a:schemeClr val="tx1"/>
                </a:solidFill>
              </a:rPr>
              <a:t>waves</a:t>
            </a:r>
            <a:endParaRPr lang="en-US" dirty="0" smtClean="0">
              <a:solidFill>
                <a:schemeClr val="tx1"/>
              </a:solidFill>
            </a:endParaRPr>
          </a:p>
          <a:p>
            <a:pPr marL="457200" indent="-457200" algn="l">
              <a:buFont typeface="Arial" panose="020B0604020202020204" pitchFamily="34" charset="0"/>
              <a:buChar char="•"/>
            </a:pPr>
            <a:r>
              <a:rPr lang="en-US" dirty="0" smtClean="0">
                <a:solidFill>
                  <a:schemeClr val="tx1"/>
                </a:solidFill>
              </a:rPr>
              <a:t>Distribution of Chlorophyll</a:t>
            </a:r>
          </a:p>
          <a:p>
            <a:pPr marL="457200" indent="-457200" algn="l">
              <a:buFont typeface="Arial" panose="020B0604020202020204" pitchFamily="34" charset="0"/>
              <a:buChar char="•"/>
            </a:pPr>
            <a:r>
              <a:rPr lang="en-US" dirty="0" smtClean="0">
                <a:solidFill>
                  <a:schemeClr val="tx1"/>
                </a:solidFill>
              </a:rPr>
              <a:t>Resuspension of Sediment</a:t>
            </a:r>
            <a:endParaRPr lang="en-US" dirty="0" smtClean="0">
              <a:solidFill>
                <a:schemeClr val="tx1"/>
              </a:solidFill>
            </a:endParaRPr>
          </a:p>
        </p:txBody>
      </p:sp>
      <p:sp>
        <p:nvSpPr>
          <p:cNvPr id="4" name="Title 1"/>
          <p:cNvSpPr>
            <a:spLocks noGrp="1"/>
          </p:cNvSpPr>
          <p:nvPr>
            <p:ph type="ctrTitle"/>
          </p:nvPr>
        </p:nvSpPr>
        <p:spPr>
          <a:xfrm>
            <a:off x="0" y="0"/>
            <a:ext cx="9144000" cy="990600"/>
          </a:xfrm>
          <a:solidFill>
            <a:schemeClr val="accent1">
              <a:lumMod val="60000"/>
              <a:lumOff val="40000"/>
            </a:schemeClr>
          </a:solidFill>
        </p:spPr>
        <p:txBody>
          <a:bodyPr>
            <a:normAutofit fontScale="90000"/>
          </a:bodyPr>
          <a:lstStyle/>
          <a:p>
            <a:r>
              <a:rPr lang="en-US" sz="2800" dirty="0" smtClean="0"/>
              <a:t>Background</a:t>
            </a:r>
            <a:br>
              <a:rPr lang="en-US" sz="2800" dirty="0" smtClean="0"/>
            </a:br>
            <a:r>
              <a:rPr lang="en-US" sz="1800" dirty="0" smtClean="0"/>
              <a:t>Outline</a:t>
            </a:r>
            <a:r>
              <a:rPr lang="en-US" sz="1600" dirty="0" smtClean="0"/>
              <a:t/>
            </a:r>
            <a:br>
              <a:rPr lang="en-US" sz="1600" dirty="0" smtClean="0"/>
            </a:br>
            <a:endParaRPr lang="en-US" sz="1600" dirty="0"/>
          </a:p>
        </p:txBody>
      </p:sp>
    </p:spTree>
    <p:extLst>
      <p:ext uri="{BB962C8B-B14F-4D97-AF65-F5344CB8AC3E}">
        <p14:creationId xmlns:p14="http://schemas.microsoft.com/office/powerpoint/2010/main" val="9503214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1752600"/>
            <a:ext cx="7848600" cy="3886200"/>
          </a:xfrm>
        </p:spPr>
        <p:txBody>
          <a:bodyPr>
            <a:normAutofit lnSpcReduction="10000"/>
          </a:bodyPr>
          <a:lstStyle/>
          <a:p>
            <a:pPr marL="457200" indent="-457200" algn="l">
              <a:buFont typeface="Arial" panose="020B0604020202020204" pitchFamily="34" charset="0"/>
              <a:buChar char="•"/>
            </a:pPr>
            <a:r>
              <a:rPr lang="en-US" dirty="0">
                <a:solidFill>
                  <a:schemeClr val="tx1"/>
                </a:solidFill>
              </a:rPr>
              <a:t>In the winter, cold air outbreaks (CAO) meet the Gulf Stream, causing intense exchanges of </a:t>
            </a:r>
            <a:r>
              <a:rPr lang="en-US" dirty="0" smtClean="0">
                <a:solidFill>
                  <a:schemeClr val="tx1"/>
                </a:solidFill>
              </a:rPr>
              <a:t>heat, moisture, </a:t>
            </a:r>
            <a:r>
              <a:rPr lang="en-US" dirty="0">
                <a:solidFill>
                  <a:schemeClr val="tx1"/>
                </a:solidFill>
              </a:rPr>
              <a:t>and momentum (Bane and Osgood, 1989). </a:t>
            </a:r>
            <a:endParaRPr lang="en-US" dirty="0" smtClean="0">
              <a:solidFill>
                <a:schemeClr val="tx1"/>
              </a:solidFill>
            </a:endParaRPr>
          </a:p>
          <a:p>
            <a:pPr marL="457200" indent="-457200" algn="l">
              <a:buFont typeface="Arial" panose="020B0604020202020204" pitchFamily="34" charset="0"/>
              <a:buChar char="•"/>
            </a:pPr>
            <a:r>
              <a:rPr lang="en-US" dirty="0" smtClean="0">
                <a:solidFill>
                  <a:schemeClr val="tx1"/>
                </a:solidFill>
              </a:rPr>
              <a:t>Driven </a:t>
            </a:r>
            <a:r>
              <a:rPr lang="en-US" dirty="0">
                <a:solidFill>
                  <a:schemeClr val="tx1"/>
                </a:solidFill>
              </a:rPr>
              <a:t>by strong atmospheric forcing, “deep mixing” could bring nutrient-rich slope water closer to the surface (Atkinson et al., 1996). </a:t>
            </a:r>
            <a:endParaRPr lang="en-US" dirty="0">
              <a:solidFill>
                <a:schemeClr val="tx1"/>
              </a:solidFill>
            </a:endParaRPr>
          </a:p>
        </p:txBody>
      </p:sp>
      <p:sp>
        <p:nvSpPr>
          <p:cNvPr id="4" name="Title 1"/>
          <p:cNvSpPr>
            <a:spLocks noGrp="1"/>
          </p:cNvSpPr>
          <p:nvPr>
            <p:ph type="ctrTitle"/>
          </p:nvPr>
        </p:nvSpPr>
        <p:spPr>
          <a:xfrm>
            <a:off x="0" y="0"/>
            <a:ext cx="9144000" cy="990600"/>
          </a:xfrm>
          <a:solidFill>
            <a:schemeClr val="accent1">
              <a:lumMod val="60000"/>
              <a:lumOff val="40000"/>
            </a:schemeClr>
          </a:solidFill>
        </p:spPr>
        <p:txBody>
          <a:bodyPr>
            <a:normAutofit fontScale="90000"/>
          </a:bodyPr>
          <a:lstStyle/>
          <a:p>
            <a:r>
              <a:rPr lang="en-US" sz="2800" dirty="0" smtClean="0"/>
              <a:t>Background</a:t>
            </a:r>
            <a:r>
              <a:rPr lang="en-US" sz="2000" dirty="0"/>
              <a:t/>
            </a:r>
            <a:br>
              <a:rPr lang="en-US" sz="2000" dirty="0"/>
            </a:br>
            <a:r>
              <a:rPr lang="en-US" sz="2000" dirty="0" smtClean="0"/>
              <a:t>Atmospheric Forcing</a:t>
            </a:r>
            <a:r>
              <a:rPr lang="en-US" sz="1600" dirty="0" smtClean="0"/>
              <a:t/>
            </a:r>
            <a:br>
              <a:rPr lang="en-US" sz="1600" dirty="0" smtClean="0"/>
            </a:br>
            <a:endParaRPr lang="en-US" sz="1600" dirty="0"/>
          </a:p>
        </p:txBody>
      </p:sp>
    </p:spTree>
    <p:extLst>
      <p:ext uri="{BB962C8B-B14F-4D97-AF65-F5344CB8AC3E}">
        <p14:creationId xmlns:p14="http://schemas.microsoft.com/office/powerpoint/2010/main" val="25012057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57200"/>
            <a:ext cx="13011150" cy="731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600200" y="-457200"/>
            <a:ext cx="3505200" cy="830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934200" y="-304800"/>
            <a:ext cx="5715000" cy="830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447800" y="533400"/>
            <a:ext cx="13335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23950" y="5791200"/>
            <a:ext cx="13335000"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ctrTitle"/>
          </p:nvPr>
        </p:nvSpPr>
        <p:spPr>
          <a:xfrm>
            <a:off x="0" y="0"/>
            <a:ext cx="9144000" cy="990600"/>
          </a:xfrm>
          <a:solidFill>
            <a:schemeClr val="accent1">
              <a:lumMod val="60000"/>
              <a:lumOff val="40000"/>
            </a:schemeClr>
          </a:solidFill>
        </p:spPr>
        <p:txBody>
          <a:bodyPr>
            <a:normAutofit/>
          </a:bodyPr>
          <a:lstStyle/>
          <a:p>
            <a:r>
              <a:rPr lang="en-US" sz="2800" dirty="0" smtClean="0"/>
              <a:t>Background</a:t>
            </a:r>
            <a:r>
              <a:rPr lang="en-US" sz="2200" dirty="0" smtClean="0"/>
              <a:t/>
            </a:r>
            <a:br>
              <a:rPr lang="en-US" sz="2200" dirty="0" smtClean="0"/>
            </a:br>
            <a:r>
              <a:rPr lang="en-US" sz="1600" dirty="0" smtClean="0"/>
              <a:t>Stratification</a:t>
            </a:r>
            <a:endParaRPr lang="en-US" sz="1600" dirty="0"/>
          </a:p>
        </p:txBody>
      </p:sp>
      <p:sp>
        <p:nvSpPr>
          <p:cNvPr id="3" name="TextBox 2"/>
          <p:cNvSpPr txBox="1"/>
          <p:nvPr/>
        </p:nvSpPr>
        <p:spPr>
          <a:xfrm>
            <a:off x="838200" y="5334000"/>
            <a:ext cx="7991475" cy="1200329"/>
          </a:xfrm>
          <a:prstGeom prst="rect">
            <a:avLst/>
          </a:prstGeom>
          <a:solidFill>
            <a:schemeClr val="bg1"/>
          </a:solidFill>
        </p:spPr>
        <p:txBody>
          <a:bodyPr wrap="square" rtlCol="0">
            <a:spAutoFit/>
          </a:bodyPr>
          <a:lstStyle/>
          <a:p>
            <a:r>
              <a:rPr lang="en-US" dirty="0" smtClean="0"/>
              <a:t>Fig. 5 from </a:t>
            </a:r>
            <a:r>
              <a:rPr lang="en-US" dirty="0"/>
              <a:t>Atkinson et </a:t>
            </a:r>
            <a:r>
              <a:rPr lang="en-US" dirty="0" smtClean="0"/>
              <a:t>al. (1989) shows horizontal stratification, but they did see some strong stratification events due to:</a:t>
            </a:r>
          </a:p>
          <a:p>
            <a:pPr marL="285750" indent="-285750">
              <a:buFont typeface="Arial" panose="020B0604020202020204" pitchFamily="34" charset="0"/>
              <a:buChar char="•"/>
            </a:pPr>
            <a:r>
              <a:rPr lang="en-US" dirty="0" smtClean="0"/>
              <a:t>Wind-driven </a:t>
            </a:r>
            <a:r>
              <a:rPr lang="en-US" dirty="0"/>
              <a:t>Ekman flow and/or </a:t>
            </a:r>
            <a:endParaRPr lang="en-US" dirty="0" smtClean="0"/>
          </a:p>
          <a:p>
            <a:pPr marL="285750" indent="-285750">
              <a:buFont typeface="Arial" panose="020B0604020202020204" pitchFamily="34" charset="0"/>
              <a:buChar char="•"/>
            </a:pPr>
            <a:r>
              <a:rPr lang="en-US" dirty="0"/>
              <a:t>I</a:t>
            </a:r>
            <a:r>
              <a:rPr lang="en-US" dirty="0" smtClean="0"/>
              <a:t>ntrusions </a:t>
            </a:r>
            <a:r>
              <a:rPr lang="en-US" dirty="0"/>
              <a:t>of buoyant water from Gulf Stream meanders (Atkinson et al., 1989)</a:t>
            </a:r>
            <a:endParaRPr lang="en-US" dirty="0"/>
          </a:p>
        </p:txBody>
      </p:sp>
    </p:spTree>
    <p:extLst>
      <p:ext uri="{BB962C8B-B14F-4D97-AF65-F5344CB8AC3E}">
        <p14:creationId xmlns:p14="http://schemas.microsoft.com/office/powerpoint/2010/main" val="27609972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504825"/>
            <a:ext cx="13553281" cy="76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105400" y="-1752600"/>
            <a:ext cx="14554200" cy="2143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648200" y="6400800"/>
            <a:ext cx="14554200" cy="2143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34000" y="-1600200"/>
            <a:ext cx="3733800" cy="8715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019800" y="5410200"/>
            <a:ext cx="2819400" cy="369332"/>
          </a:xfrm>
          <a:prstGeom prst="rect">
            <a:avLst/>
          </a:prstGeom>
          <a:noFill/>
        </p:spPr>
        <p:txBody>
          <a:bodyPr wrap="square" rtlCol="0">
            <a:spAutoFit/>
          </a:bodyPr>
          <a:lstStyle/>
          <a:p>
            <a:r>
              <a:rPr lang="en-US" dirty="0" smtClean="0"/>
              <a:t>From Lee et al. (1981)</a:t>
            </a:r>
            <a:endParaRPr lang="en-US" dirty="0"/>
          </a:p>
        </p:txBody>
      </p:sp>
      <p:sp>
        <p:nvSpPr>
          <p:cNvPr id="9" name="Rectangle 8"/>
          <p:cNvSpPr/>
          <p:nvPr/>
        </p:nvSpPr>
        <p:spPr>
          <a:xfrm>
            <a:off x="8382000" y="-1447801"/>
            <a:ext cx="3733800" cy="8715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00407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880</TotalTime>
  <Words>2247</Words>
  <Application>Microsoft Office PowerPoint</Application>
  <PresentationFormat>On-screen Show (4:3)</PresentationFormat>
  <Paragraphs>489</Paragraphs>
  <Slides>55</Slides>
  <Notes>34</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Chlorophyll distributions and nutrient transport in relation to physical processes off Long Bay, South Carolina, USA, in the winter of 2012  </vt:lpstr>
      <vt:lpstr>Outline </vt:lpstr>
      <vt:lpstr>Introduction Motivation for the Long Bay Study </vt:lpstr>
      <vt:lpstr>Introduction Motivation for the Long Bay Study </vt:lpstr>
      <vt:lpstr>Introduction Focus of dissertation </vt:lpstr>
      <vt:lpstr>Background Outline </vt:lpstr>
      <vt:lpstr>Background Atmospheric Forcing </vt:lpstr>
      <vt:lpstr>Background Stratification</vt:lpstr>
      <vt:lpstr>PowerPoint Presentation</vt:lpstr>
      <vt:lpstr>Background Gulf Stream  </vt:lpstr>
      <vt:lpstr>PowerPoint Presentation</vt:lpstr>
      <vt:lpstr>PowerPoint Presentation</vt:lpstr>
      <vt:lpstr>PowerPoint Presentation</vt:lpstr>
      <vt:lpstr>Background Gulf Stream Influence </vt:lpstr>
      <vt:lpstr>PowerPoint Presentation</vt:lpstr>
      <vt:lpstr>PowerPoint Presentation</vt:lpstr>
      <vt:lpstr>PowerPoint Presentation</vt:lpstr>
      <vt:lpstr> Instruments and Methods  Overview of Long Bay Field Program </vt:lpstr>
      <vt:lpstr> Instruments and Methods  Overview of Long Bay Field Program </vt:lpstr>
      <vt:lpstr>Instruments and Methods  Overview of Long Bay Field Program </vt:lpstr>
      <vt:lpstr>Instruments and Methods  Overview of Long Bay Field Program</vt:lpstr>
      <vt:lpstr>Instrumentation and Methods  Overview of Long Bay Field Program</vt:lpstr>
      <vt:lpstr>PowerPoint Presentation</vt:lpstr>
      <vt:lpstr> Observations Distribution of Chl-a in Space and Time </vt:lpstr>
      <vt:lpstr> Observations SST January 28, 2012  </vt:lpstr>
      <vt:lpstr> Observations Chl-a January 28, 2012  </vt:lpstr>
      <vt:lpstr> Observations Time Series of Chl-a: 3 Depths at LB1  </vt:lpstr>
      <vt:lpstr> Observations Glider Transects of Chl-a: Pelagia  </vt:lpstr>
      <vt:lpstr> Observations Glider Transects of Chl-a: Pelagia  </vt:lpstr>
      <vt:lpstr> Observations Glider Transects of Chl-a: Pelagia  </vt:lpstr>
      <vt:lpstr> Observations Glider Transects of Chl-a: Pelagia  </vt:lpstr>
      <vt:lpstr> Observations Glider Transects of Chl-a: Ramses  </vt:lpstr>
      <vt:lpstr> Observations Glider Transects of Chl-a: Pelagia  </vt:lpstr>
      <vt:lpstr> Observations Glider Transects of Chl-a: Ramses  </vt:lpstr>
      <vt:lpstr> Observations Profile of Chl-a: Savannah casts  </vt:lpstr>
      <vt:lpstr> Observations T-S plots color-coded by Chl-a  </vt:lpstr>
      <vt:lpstr> Observations Distribution of Nitrate in Space and Time </vt:lpstr>
      <vt:lpstr>PowerPoint Presentation</vt:lpstr>
      <vt:lpstr>PowerPoint Presentation</vt:lpstr>
      <vt:lpstr>PowerPoint Presentation</vt:lpstr>
      <vt:lpstr>PowerPoint Presentation</vt:lpstr>
      <vt:lpstr>Observations Gulf Stream Influence: Velocity at LB2 (Depth vs. time)</vt:lpstr>
      <vt:lpstr>Observations Time-Averaged Cross-shelf Velocity Profiles</vt:lpstr>
      <vt:lpstr>Observations Gulf Stream Influence: Velocity at LB2 (Depth vs. time)</vt:lpstr>
      <vt:lpstr>Observations SST Image 1/28/2012</vt:lpstr>
      <vt:lpstr>Observations Density Field (1/28/2012) from Objective Analysis</vt:lpstr>
      <vt:lpstr>PowerPoint Presentation</vt:lpstr>
      <vt:lpstr>PowerPoint Presentation</vt:lpstr>
      <vt:lpstr>PowerPoint Presentation</vt:lpstr>
      <vt:lpstr>PowerPoint Presentation</vt:lpstr>
      <vt:lpstr>PowerPoint Presentation</vt:lpstr>
      <vt:lpstr> Papers Distribution of Chl-a in Space and Time </vt:lpstr>
      <vt:lpstr> Papers Distribution of Nitrate in Space and Time </vt:lpstr>
      <vt:lpstr> References   </vt:lpstr>
      <vt:lpstr> References   </vt:lpstr>
    </vt:vector>
  </TitlesOfParts>
  <Company>New Folder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Editor</dc:creator>
  <cp:lastModifiedBy>Editor</cp:lastModifiedBy>
  <cp:revision>110</cp:revision>
  <dcterms:created xsi:type="dcterms:W3CDTF">2017-03-04T15:40:28Z</dcterms:created>
  <dcterms:modified xsi:type="dcterms:W3CDTF">2017-03-22T03:53:29Z</dcterms:modified>
</cp:coreProperties>
</file>